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05387DA6-3474-4124-A285-B6BF4945D743}">
  <a:tblStyle styleId="{05387DA6-3474-4124-A285-B6BF4945D743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fill>
          <a:solidFill>
            <a:srgbClr val="CFD7E7"/>
          </a:solidFill>
        </a:fill>
      </a:tcStyle>
    </a:band1H>
    <a:band2H>
      <a:tcTxStyle/>
    </a:band2H>
    <a:band1V>
      <a:tcTxStyle/>
      <a:tcStyle>
        <a:fill>
          <a:solidFill>
            <a:srgbClr val="CFD7E7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  <a:tblStyle styleId="{72E71D12-9401-4DA2-BBB1-46A54AB27B00}" styleName="Table_1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1" name="Google Shape;151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glaucemalheiros@mpma.mp.br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1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 amt="13000"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/>
          <p:nvPr>
            <p:ph type="ctrTitle"/>
          </p:nvPr>
        </p:nvSpPr>
        <p:spPr>
          <a:xfrm>
            <a:off x="269875" y="2411302"/>
            <a:ext cx="8748713" cy="2232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10478B"/>
              </a:buClr>
              <a:buSzPts val="3600"/>
              <a:buFont typeface="Calibri"/>
              <a:buNone/>
            </a:pPr>
            <a:r>
              <a:rPr b="1" lang="pt-BR" sz="3600">
                <a:solidFill>
                  <a:srgbClr val="10478B"/>
                </a:solidFill>
              </a:rPr>
              <a:t>CAMPANHA “CIDADÃO CONSCIENTE – GESTÃO TRANSPARENTE”</a:t>
            </a:r>
            <a:endParaRPr/>
          </a:p>
        </p:txBody>
      </p:sp>
      <p:sp>
        <p:nvSpPr>
          <p:cNvPr id="89" name="Google Shape;89;p13"/>
          <p:cNvSpPr txBox="1"/>
          <p:nvPr>
            <p:ph idx="1" type="subTitle"/>
          </p:nvPr>
        </p:nvSpPr>
        <p:spPr>
          <a:xfrm>
            <a:off x="2843213" y="5781675"/>
            <a:ext cx="3529012" cy="600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r>
              <a:rPr b="1" lang="pt-BR" sz="2000">
                <a:solidFill>
                  <a:schemeClr val="dk1"/>
                </a:solidFill>
              </a:rPr>
              <a:t>São Luís/MA</a:t>
            </a:r>
            <a:endParaRPr/>
          </a:p>
        </p:txBody>
      </p:sp>
      <p:sp>
        <p:nvSpPr>
          <p:cNvPr id="90" name="Google Shape;90;p13"/>
          <p:cNvSpPr txBox="1"/>
          <p:nvPr/>
        </p:nvSpPr>
        <p:spPr>
          <a:xfrm>
            <a:off x="250825" y="254000"/>
            <a:ext cx="8642350" cy="2031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ESTADO DO MARANHÃO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MINISTÉRIO PÚBLICO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GRUPO DE ATUAÇÃO ESPECIALIZADA DA PROBIDADE ADMINISTRATIVA – GAEProAD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Imagem relacionada" id="91" name="Google Shape;91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071934" y="87767"/>
            <a:ext cx="1000132" cy="9837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F1900F"/>
              </a:buClr>
              <a:buSzPts val="4400"/>
              <a:buFont typeface="Calibri"/>
              <a:buNone/>
            </a:pPr>
            <a:r>
              <a:rPr b="1" lang="pt-BR" u="sng">
                <a:solidFill>
                  <a:srgbClr val="F1900F"/>
                </a:solidFill>
              </a:rPr>
              <a:t>CASOS PRÁTICOS</a:t>
            </a:r>
            <a:endParaRPr/>
          </a:p>
        </p:txBody>
      </p:sp>
      <p:sp>
        <p:nvSpPr>
          <p:cNvPr id="142" name="Google Shape;142;p2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0478B"/>
              </a:buClr>
              <a:buSzPts val="3409"/>
              <a:buChar char="•"/>
            </a:pPr>
            <a:r>
              <a:rPr b="1" lang="pt-BR" sz="3409" u="sng">
                <a:solidFill>
                  <a:srgbClr val="10478B"/>
                </a:solidFill>
                <a:latin typeface="Calibri"/>
                <a:ea typeface="Calibri"/>
                <a:cs typeface="Calibri"/>
                <a:sym typeface="Calibri"/>
              </a:rPr>
              <a:t>VEREADOR</a:t>
            </a:r>
            <a:r>
              <a:rPr b="1" lang="pt-BR" sz="3409">
                <a:solidFill>
                  <a:srgbClr val="10478B"/>
                </a:solidFill>
                <a:latin typeface="Calibri"/>
                <a:ea typeface="Calibri"/>
                <a:cs typeface="Calibri"/>
                <a:sym typeface="Calibri"/>
              </a:rPr>
              <a:t> - pode acumular desde que haja compatibilidade de horários (art. 38, III da CF);</a:t>
            </a:r>
            <a:endParaRPr/>
          </a:p>
          <a:p>
            <a:pPr indent="-342900" lvl="0" marL="342900" rtl="0" algn="just">
              <a:lnSpc>
                <a:spcPct val="80000"/>
              </a:lnSpc>
              <a:spcBef>
                <a:spcPts val="682"/>
              </a:spcBef>
              <a:spcAft>
                <a:spcPts val="0"/>
              </a:spcAft>
              <a:buClr>
                <a:srgbClr val="10478B"/>
              </a:buClr>
              <a:buSzPts val="3409"/>
              <a:buChar char="•"/>
            </a:pPr>
            <a:r>
              <a:rPr b="1" lang="pt-BR" sz="3409" u="sng">
                <a:solidFill>
                  <a:srgbClr val="10478B"/>
                </a:solidFill>
                <a:latin typeface="Calibri"/>
                <a:ea typeface="Calibri"/>
                <a:cs typeface="Calibri"/>
                <a:sym typeface="Calibri"/>
              </a:rPr>
              <a:t>PRESIDENTE DE CÂMARA</a:t>
            </a:r>
            <a:r>
              <a:rPr b="1" lang="pt-BR" sz="3409">
                <a:solidFill>
                  <a:srgbClr val="10478B"/>
                </a:solidFill>
                <a:latin typeface="Calibri"/>
                <a:ea typeface="Calibri"/>
                <a:cs typeface="Calibri"/>
                <a:sym typeface="Calibri"/>
              </a:rPr>
              <a:t> - não pode acumular - dedicação exclusiva.</a:t>
            </a:r>
            <a:endParaRPr/>
          </a:p>
          <a:p>
            <a:pPr indent="-342900" lvl="0" marL="342900" rtl="0" algn="just">
              <a:lnSpc>
                <a:spcPct val="80000"/>
              </a:lnSpc>
              <a:spcBef>
                <a:spcPts val="682"/>
              </a:spcBef>
              <a:spcAft>
                <a:spcPts val="0"/>
              </a:spcAft>
              <a:buClr>
                <a:srgbClr val="10478B"/>
              </a:buClr>
              <a:buSzPts val="3409"/>
              <a:buChar char="•"/>
            </a:pPr>
            <a:r>
              <a:rPr b="1" lang="pt-BR" sz="3409" u="sng">
                <a:solidFill>
                  <a:srgbClr val="10478B"/>
                </a:solidFill>
                <a:latin typeface="Calibri"/>
                <a:ea typeface="Calibri"/>
                <a:cs typeface="Calibri"/>
                <a:sym typeface="Calibri"/>
              </a:rPr>
              <a:t>SECRETÁRIO MUNICIPAL</a:t>
            </a:r>
            <a:r>
              <a:rPr b="1" lang="pt-BR" sz="3409">
                <a:solidFill>
                  <a:srgbClr val="10478B"/>
                </a:solidFill>
                <a:latin typeface="Calibri"/>
                <a:ea typeface="Calibri"/>
                <a:cs typeface="Calibri"/>
                <a:sym typeface="Calibri"/>
              </a:rPr>
              <a:t> - não pode acumular - dedicação exclusiva.</a:t>
            </a:r>
            <a:endParaRPr/>
          </a:p>
          <a:p>
            <a:pPr indent="-342900" lvl="0" marL="342900" rtl="0" algn="just">
              <a:lnSpc>
                <a:spcPct val="80000"/>
              </a:lnSpc>
              <a:spcBef>
                <a:spcPts val="682"/>
              </a:spcBef>
              <a:spcAft>
                <a:spcPts val="0"/>
              </a:spcAft>
              <a:buClr>
                <a:schemeClr val="dk1"/>
              </a:buClr>
              <a:buSzPts val="3410"/>
              <a:buNone/>
            </a:pPr>
            <a:r>
              <a:t/>
            </a:r>
            <a:endParaRPr b="1" sz="3409">
              <a:solidFill>
                <a:srgbClr val="10478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rtl="0" algn="just">
              <a:lnSpc>
                <a:spcPct val="80000"/>
              </a:lnSpc>
              <a:spcBef>
                <a:spcPts val="682"/>
              </a:spcBef>
              <a:spcAft>
                <a:spcPts val="0"/>
              </a:spcAft>
              <a:buClr>
                <a:srgbClr val="10478B"/>
              </a:buClr>
              <a:buSzPts val="3409"/>
              <a:buChar char="•"/>
            </a:pPr>
            <a:r>
              <a:rPr b="1" lang="pt-BR" sz="3409" u="sng">
                <a:solidFill>
                  <a:srgbClr val="10478B"/>
                </a:solidFill>
                <a:latin typeface="Calibri"/>
                <a:ea typeface="Calibri"/>
                <a:cs typeface="Calibri"/>
                <a:sym typeface="Calibri"/>
              </a:rPr>
              <a:t>OUTROS CASOS</a:t>
            </a:r>
            <a:r>
              <a:rPr b="1" lang="pt-BR" sz="3409">
                <a:solidFill>
                  <a:srgbClr val="10478B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indent="-185420" lvl="0" marL="342900" rtl="0" algn="just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2480"/>
              <a:buNone/>
            </a:pPr>
            <a:r>
              <a:t/>
            </a:r>
            <a:endParaRPr sz="248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F1900F"/>
              </a:buClr>
              <a:buSzPts val="4400"/>
              <a:buFont typeface="Calibri"/>
              <a:buNone/>
            </a:pPr>
            <a:r>
              <a:rPr b="1" lang="pt-BR" u="sng">
                <a:solidFill>
                  <a:srgbClr val="F1900F"/>
                </a:solidFill>
              </a:rPr>
              <a:t>QUESTIONAMENTOS</a:t>
            </a:r>
            <a:endParaRPr/>
          </a:p>
        </p:txBody>
      </p:sp>
      <p:sp>
        <p:nvSpPr>
          <p:cNvPr id="148" name="Google Shape;148;p2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just">
              <a:spcBef>
                <a:spcPts val="0"/>
              </a:spcBef>
              <a:spcAft>
                <a:spcPts val="0"/>
              </a:spcAft>
              <a:buClr>
                <a:srgbClr val="10478B"/>
              </a:buClr>
              <a:buSzPts val="2300"/>
              <a:buChar char="•"/>
            </a:pPr>
            <a:r>
              <a:rPr b="1" lang="pt-BR" sz="2300">
                <a:solidFill>
                  <a:srgbClr val="10478B"/>
                </a:solidFill>
                <a:latin typeface="Calibri"/>
                <a:ea typeface="Calibri"/>
                <a:cs typeface="Calibri"/>
                <a:sym typeface="Calibri"/>
              </a:rPr>
              <a:t>O QUE OS GESTORES DEVEM FAZER DIANTE DA CONSTATAÇÃO DE ACUMULAÇÃO DE CARGOS POR SERVIDORES E AGENTES POLÍTICOS E EXISTÊNCIA DE FUNCIONÁRIOS FANTASMAS?</a:t>
            </a:r>
            <a:endParaRPr/>
          </a:p>
          <a:p>
            <a:pPr indent="-342900" lvl="0" marL="342900" rtl="0" algn="just">
              <a:spcBef>
                <a:spcPts val="460"/>
              </a:spcBef>
              <a:spcAft>
                <a:spcPts val="0"/>
              </a:spcAft>
              <a:buClr>
                <a:srgbClr val="10478B"/>
              </a:buClr>
              <a:buSzPts val="2300"/>
              <a:buNone/>
            </a:pPr>
            <a:r>
              <a:rPr b="1" lang="pt-BR" sz="2300">
                <a:solidFill>
                  <a:srgbClr val="10478B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  <a:p>
            <a:pPr indent="-342900" lvl="0" marL="342900" rtl="0" algn="just">
              <a:spcBef>
                <a:spcPts val="460"/>
              </a:spcBef>
              <a:spcAft>
                <a:spcPts val="0"/>
              </a:spcAft>
              <a:buClr>
                <a:srgbClr val="10478B"/>
              </a:buClr>
              <a:buSzPts val="2300"/>
              <a:buChar char="•"/>
            </a:pPr>
            <a:r>
              <a:rPr b="1" lang="pt-BR" sz="2300">
                <a:solidFill>
                  <a:srgbClr val="10478B"/>
                </a:solidFill>
                <a:latin typeface="Calibri"/>
                <a:ea typeface="Calibri"/>
                <a:cs typeface="Calibri"/>
                <a:sym typeface="Calibri"/>
              </a:rPr>
              <a:t>O QUE OS SERVIDORES PÚBLICOS DEVEM FAZER PARA SABER SE ESTÃO ACUMULANDO CARGOS INDEVIDAMENTE? E SE ESTIVEREM, QUE PROVIDÊNCIAS DEVEM ADOTAR?</a:t>
            </a:r>
            <a:endParaRPr/>
          </a:p>
          <a:p>
            <a:pPr indent="-342900" lvl="0" marL="342900" rtl="0" algn="just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</a:pPr>
            <a:r>
              <a:t/>
            </a:r>
            <a:endParaRPr b="1" sz="2300">
              <a:solidFill>
                <a:srgbClr val="10478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rtl="0" algn="just">
              <a:spcBef>
                <a:spcPts val="460"/>
              </a:spcBef>
              <a:spcAft>
                <a:spcPts val="0"/>
              </a:spcAft>
              <a:buClr>
                <a:srgbClr val="10478B"/>
              </a:buClr>
              <a:buSzPts val="2300"/>
              <a:buChar char="•"/>
            </a:pPr>
            <a:r>
              <a:rPr b="1" lang="pt-BR" sz="2300">
                <a:solidFill>
                  <a:srgbClr val="10478B"/>
                </a:solidFill>
                <a:latin typeface="Calibri"/>
                <a:ea typeface="Calibri"/>
                <a:cs typeface="Calibri"/>
                <a:sym typeface="Calibri"/>
              </a:rPr>
              <a:t>O QUE A SOCIEDADE PODE FAZER PARA COIBIR ESSA PRÁTICA DE ACUMÚLO INDEVIDO DE CARGOS E FUNCIONÁRIOS FANTASMAS?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 amt="90000"/>
          </a:blip>
          <a:stretch>
            <a:fillRect/>
          </a:stretch>
        </a:blipFill>
      </p:bgPr>
    </p:bg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4"/>
          <p:cNvSpPr txBox="1"/>
          <p:nvPr/>
        </p:nvSpPr>
        <p:spPr>
          <a:xfrm>
            <a:off x="428596" y="93103"/>
            <a:ext cx="8286808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OBRIGADA A TODOS PELA ATENÇÃO!</a:t>
            </a:r>
            <a:endParaRPr/>
          </a:p>
        </p:txBody>
      </p:sp>
      <p:sp>
        <p:nvSpPr>
          <p:cNvPr id="155" name="Google Shape;155;p24"/>
          <p:cNvSpPr txBox="1"/>
          <p:nvPr/>
        </p:nvSpPr>
        <p:spPr>
          <a:xfrm>
            <a:off x="3143240" y="5786454"/>
            <a:ext cx="5715040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BOM DIA!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4"/>
          <p:cNvSpPr txBox="1"/>
          <p:nvPr/>
        </p:nvSpPr>
        <p:spPr>
          <a:xfrm>
            <a:off x="55085" y="44068"/>
            <a:ext cx="9001156" cy="66596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ELABORAÇÃO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Nahyma Ribeiro Abas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Promotora de Justiça Titular da 1ª Promotoria de Justiça Especializada na Defesa do Patrimônio Público e da Probidade Administrativa na Comarca de Imperatriz-MA, Coordenadora do Centro de Apoio Operacional da Probidade Administrativa – CAOp/ProAd e Coordenadora do Núcleo Regional de Atuação Especializada da Probidade Administrativa e Combate À corrupção (NAEPAC) – Região Tocantina e Sul do Maranhão.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Glauce Mara Lima Malheiros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Promotora de Justiça Titular da 2ª Promotoria de Justiça Especializada de Açailândia/MA; membro colaborador do Centro de Apoio Operacional da Probidade Administrativa – CAOp/ProAd; Secretária do Núcleo Regional de Atuação Especializada da Probidade Administrativa e Combate À corrupção (NAEPAC) – Região Tocantina e Sul do Maranhão; integrante do GAECO/IMPERATRIZ; e Especialista em Gestão Pública pela Universidade Estadual do Maranhão. 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b="1"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Ezequias Mesquita Lopes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Servidor do quadro de apoio Técnico Administrativo do Ministério Público Estadual na Comarca de Imperatriz/MA. Mestre em Desenvolvimento Regional (UNIALFA), Especialista em Direito Público (UNAR) e em Gestão de Políticas Públicas (UFMA), Bacharel em Direito (UFMA).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1" sz="1800">
              <a:solidFill>
                <a:srgbClr val="10478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F1900F"/>
              </a:buClr>
              <a:buSzPts val="4400"/>
              <a:buFont typeface="Calibri"/>
              <a:buNone/>
            </a:pPr>
            <a:r>
              <a:rPr b="1" lang="pt-BR" u="sng">
                <a:solidFill>
                  <a:srgbClr val="F1900F"/>
                </a:solidFill>
              </a:rPr>
              <a:t>EXECUÇÃO E OBJETIVO</a:t>
            </a:r>
            <a:endParaRPr/>
          </a:p>
        </p:txBody>
      </p:sp>
      <p:sp>
        <p:nvSpPr>
          <p:cNvPr id="102" name="Google Shape;102;p1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r>
              <a:t/>
            </a:r>
            <a:endParaRPr sz="2960">
              <a:solidFill>
                <a:srgbClr val="F1900F"/>
              </a:solidFill>
            </a:endParaRPr>
          </a:p>
          <a:p>
            <a:pPr indent="-342900" lvl="0" marL="342900" rtl="0" algn="just">
              <a:spcBef>
                <a:spcPts val="592"/>
              </a:spcBef>
              <a:spcAft>
                <a:spcPts val="0"/>
              </a:spcAft>
              <a:buClr>
                <a:srgbClr val="10478B"/>
              </a:buClr>
              <a:buSzPts val="2590"/>
              <a:buChar char="•"/>
            </a:pPr>
            <a:r>
              <a:rPr b="1" lang="pt-BR" sz="2590" u="sng">
                <a:solidFill>
                  <a:srgbClr val="10478B"/>
                </a:solidFill>
                <a:latin typeface="Calibri"/>
                <a:ea typeface="Calibri"/>
                <a:cs typeface="Calibri"/>
                <a:sym typeface="Calibri"/>
              </a:rPr>
              <a:t>ÓRGÃO RESPONSÁVEL PELA EXECUÇÃO</a:t>
            </a:r>
            <a:r>
              <a:rPr lang="pt-BR" sz="2590">
                <a:solidFill>
                  <a:srgbClr val="10478B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pt-BR" sz="2960">
                <a:solidFill>
                  <a:schemeClr val="dk2"/>
                </a:solidFill>
              </a:rPr>
              <a:t>Promotores de Justiça de Defesa do Patrimônio Público e da Probidade Administrativa</a:t>
            </a:r>
            <a:endParaRPr sz="2960">
              <a:solidFill>
                <a:schemeClr val="dk2"/>
              </a:solidFill>
            </a:endParaRPr>
          </a:p>
          <a:p>
            <a:pPr indent="-342900" lvl="0" marL="342900" rtl="0" algn="just"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t/>
            </a:r>
            <a:endParaRPr sz="2590">
              <a:solidFill>
                <a:srgbClr val="10478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rtl="0" algn="just">
              <a:spcBef>
                <a:spcPts val="518"/>
              </a:spcBef>
              <a:spcAft>
                <a:spcPts val="0"/>
              </a:spcAft>
              <a:buClr>
                <a:srgbClr val="10478B"/>
              </a:buClr>
              <a:buSzPts val="2590"/>
              <a:buChar char="•"/>
            </a:pPr>
            <a:r>
              <a:rPr b="1" lang="pt-BR" sz="2590" u="sng">
                <a:solidFill>
                  <a:srgbClr val="10478B"/>
                </a:solidFill>
                <a:latin typeface="Calibri"/>
                <a:ea typeface="Calibri"/>
                <a:cs typeface="Calibri"/>
                <a:sym typeface="Calibri"/>
              </a:rPr>
              <a:t>OBJETIVO ESTRATÉGICO</a:t>
            </a:r>
            <a:r>
              <a:rPr lang="pt-BR" sz="2590">
                <a:solidFill>
                  <a:srgbClr val="10478B"/>
                </a:solidFill>
                <a:latin typeface="Calibri"/>
                <a:ea typeface="Calibri"/>
                <a:cs typeface="Calibri"/>
                <a:sym typeface="Calibri"/>
              </a:rPr>
              <a:t>: Mobilização social e das gestões públicas com vistas ao combate ao ACÚMULO ILEGAL DE CARGOS PÚBLICOS e de “FUNCIONÁRIOS FANTASMAS”, no Estado do Maranhão.</a:t>
            </a:r>
            <a:endParaRPr sz="2590">
              <a:solidFill>
                <a:srgbClr val="10478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54940" lvl="0" marL="342900" rtl="0" algn="just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r>
              <a:t/>
            </a:r>
            <a:endParaRPr sz="2960">
              <a:solidFill>
                <a:srgbClr val="F1900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F1900F"/>
              </a:buClr>
              <a:buSzPts val="4400"/>
              <a:buFont typeface="Calibri"/>
              <a:buNone/>
            </a:pPr>
            <a:r>
              <a:rPr b="1" lang="pt-BR" u="sng">
                <a:solidFill>
                  <a:srgbClr val="F1900F"/>
                </a:solidFill>
              </a:rPr>
              <a:t>PASSOS DA CAMPANHA</a:t>
            </a:r>
            <a:endParaRPr/>
          </a:p>
        </p:txBody>
      </p:sp>
      <p:sp>
        <p:nvSpPr>
          <p:cNvPr id="108" name="Google Shape;108;p16"/>
          <p:cNvSpPr txBox="1"/>
          <p:nvPr>
            <p:ph idx="1" type="body"/>
          </p:nvPr>
        </p:nvSpPr>
        <p:spPr>
          <a:xfrm>
            <a:off x="457200" y="1600200"/>
            <a:ext cx="8543956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14350" lvl="0" marL="51435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0478B"/>
              </a:buClr>
              <a:buSzPts val="2400"/>
              <a:buAutoNum type="arabicPeriod"/>
            </a:pPr>
            <a:r>
              <a:rPr b="1" lang="pt-BR" sz="2400">
                <a:solidFill>
                  <a:srgbClr val="10478B"/>
                </a:solidFill>
                <a:latin typeface="Calibri"/>
                <a:ea typeface="Calibri"/>
                <a:cs typeface="Calibri"/>
                <a:sym typeface="Calibri"/>
              </a:rPr>
              <a:t>ADESÃO DOS PROMOTORES DE JUSTIÇA;</a:t>
            </a:r>
            <a:endParaRPr/>
          </a:p>
          <a:p>
            <a:pPr indent="-514350" lvl="0" marL="514350" rtl="0" algn="just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10478B"/>
              </a:buClr>
              <a:buSzPts val="2400"/>
              <a:buAutoNum type="arabicPeriod"/>
            </a:pPr>
            <a:r>
              <a:rPr b="1" lang="pt-BR" sz="2400">
                <a:solidFill>
                  <a:srgbClr val="10478B"/>
                </a:solidFill>
                <a:latin typeface="Calibri"/>
                <a:ea typeface="Calibri"/>
                <a:cs typeface="Calibri"/>
                <a:sym typeface="Calibri"/>
              </a:rPr>
              <a:t>COLETA DE DADOS DO SAAP/TCE-MA, PELO CAOPPROAD;</a:t>
            </a:r>
            <a:endParaRPr b="1" sz="2400">
              <a:solidFill>
                <a:srgbClr val="10478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14350" lvl="0" marL="514350" rtl="0" algn="just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10478B"/>
              </a:buClr>
              <a:buSzPts val="2400"/>
              <a:buAutoNum type="arabicPeriod"/>
            </a:pPr>
            <a:r>
              <a:rPr b="1" lang="pt-BR" sz="2400">
                <a:solidFill>
                  <a:srgbClr val="10478B"/>
                </a:solidFill>
                <a:latin typeface="Calibri"/>
                <a:ea typeface="Calibri"/>
                <a:cs typeface="Calibri"/>
                <a:sym typeface="Calibri"/>
              </a:rPr>
              <a:t>APRESENTAÇÃO DESSES DADOS AOS GESTORES, PARA PROVIDÊNCIAS;</a:t>
            </a:r>
            <a:endParaRPr/>
          </a:p>
          <a:p>
            <a:pPr indent="-514350" lvl="0" marL="514350" rtl="0" algn="just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10478B"/>
              </a:buClr>
              <a:buSzPts val="2400"/>
              <a:buAutoNum type="arabicPeriod"/>
            </a:pPr>
            <a:r>
              <a:rPr b="1" lang="pt-BR" sz="2400">
                <a:solidFill>
                  <a:srgbClr val="10478B"/>
                </a:solidFill>
                <a:latin typeface="Calibri"/>
                <a:ea typeface="Calibri"/>
                <a:cs typeface="Calibri"/>
                <a:sym typeface="Calibri"/>
              </a:rPr>
              <a:t>AUDIÊNCIAS PÚBLICAS, se for o caso.</a:t>
            </a:r>
            <a:endParaRPr/>
          </a:p>
          <a:p>
            <a:pPr indent="-514350" lvl="0" marL="514350" rtl="0" algn="just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10478B"/>
              </a:buClr>
              <a:buSzPts val="2400"/>
              <a:buAutoNum type="arabicPeriod"/>
            </a:pPr>
            <a:r>
              <a:rPr b="1" lang="pt-BR" sz="2400">
                <a:solidFill>
                  <a:srgbClr val="10478B"/>
                </a:solidFill>
                <a:latin typeface="Calibri"/>
                <a:ea typeface="Calibri"/>
                <a:cs typeface="Calibri"/>
                <a:sym typeface="Calibri"/>
              </a:rPr>
              <a:t>BUSCA DAS INFORMAÇÕES SOBRE AS PROVIDÊNCIAS ADOTADAS PELOS GESTORES, PARA DELIBERAÇÃO SOBRE AS MEDIDAS A SEREM ADOTADAS.</a:t>
            </a:r>
            <a:endParaRPr/>
          </a:p>
          <a:p>
            <a:pPr indent="-514350" lvl="0" marL="514350" rtl="0" algn="just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10478B"/>
              </a:buClr>
              <a:buSzPts val="2400"/>
              <a:buAutoNum type="arabicPeriod"/>
            </a:pPr>
            <a:r>
              <a:rPr b="1" lang="pt-BR" sz="2400">
                <a:solidFill>
                  <a:srgbClr val="10478B"/>
                </a:solidFill>
                <a:latin typeface="Calibri"/>
                <a:ea typeface="Calibri"/>
                <a:cs typeface="Calibri"/>
                <a:sym typeface="Calibri"/>
              </a:rPr>
              <a:t>ENCAMINHAMENTO DOS RESULTADOS DA ATUAÇÃO AO CAOPPROAD.</a:t>
            </a:r>
            <a:endParaRPr/>
          </a:p>
          <a:p>
            <a:pPr indent="-514350" lvl="0" marL="514350" rtl="0" algn="just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10478B"/>
              </a:buClr>
              <a:buSzPts val="2400"/>
              <a:buAutoNum type="arabicPeriod"/>
            </a:pPr>
            <a:r>
              <a:rPr b="1" lang="pt-BR" sz="2400">
                <a:solidFill>
                  <a:srgbClr val="10478B"/>
                </a:solidFill>
                <a:latin typeface="Calibri"/>
                <a:ea typeface="Calibri"/>
                <a:cs typeface="Calibri"/>
                <a:sym typeface="Calibri"/>
              </a:rPr>
              <a:t>ELABORAÇÃO E DIVULGAÇÃO DE RELATÓRIO FINAL DA CAMPANHA PELO CAOPPROAD.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b="1" sz="2800">
              <a:solidFill>
                <a:srgbClr val="10478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39700" lvl="0" marL="342900" rtl="0" algn="just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>
              <a:solidFill>
                <a:srgbClr val="F1900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F1900F"/>
              </a:buClr>
              <a:buSzPts val="4400"/>
              <a:buFont typeface="Calibri"/>
              <a:buNone/>
            </a:pPr>
            <a:r>
              <a:rPr b="1" lang="pt-BR" u="sng">
                <a:solidFill>
                  <a:srgbClr val="F1900F"/>
                </a:solidFill>
              </a:rPr>
              <a:t>ACUMULAÇÃO DE CARGOS PÚBLICOS</a:t>
            </a:r>
            <a:endParaRPr/>
          </a:p>
        </p:txBody>
      </p:sp>
      <p:sp>
        <p:nvSpPr>
          <p:cNvPr id="114" name="Google Shape;114;p17"/>
          <p:cNvSpPr txBox="1"/>
          <p:nvPr>
            <p:ph idx="1" type="body"/>
          </p:nvPr>
        </p:nvSpPr>
        <p:spPr>
          <a:xfrm>
            <a:off x="457200" y="1897659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0478B"/>
              </a:buClr>
              <a:buSzPts val="3000"/>
              <a:buChar char="•"/>
            </a:pPr>
            <a:r>
              <a:rPr lang="pt-BR" sz="3000">
                <a:solidFill>
                  <a:srgbClr val="10478B"/>
                </a:solidFill>
                <a:latin typeface="Calibri"/>
                <a:ea typeface="Calibri"/>
                <a:cs typeface="Calibri"/>
                <a:sym typeface="Calibri"/>
              </a:rPr>
              <a:t>ACUMULAÇÃO É A SITUAÇÃO EM QUE UMA PESSOA OCUPA MAIS DE UM CARGO, EMPREGO OU FUNÇÃO PÚBLICA OU RECEBE PROVENTOS DE INATIVIDADE COM A REMUNERAÇÃO DE SERVIDOR ATIVO NA ADMINISTRAÇÃO PÚBLICA.</a:t>
            </a:r>
            <a:endParaRPr/>
          </a:p>
          <a:p>
            <a:pPr indent="-152400" lvl="0" marL="342900" rtl="0" algn="just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</a:pPr>
            <a:r>
              <a:t/>
            </a:r>
            <a:endParaRPr sz="3000">
              <a:solidFill>
                <a:srgbClr val="10478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rtl="0" algn="just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10478B"/>
              </a:buClr>
              <a:buSzPts val="3000"/>
              <a:buChar char="•"/>
            </a:pPr>
            <a:r>
              <a:rPr b="1" lang="pt-BR" sz="3000" u="sng">
                <a:solidFill>
                  <a:srgbClr val="10478B"/>
                </a:solidFill>
                <a:latin typeface="Calibri"/>
                <a:ea typeface="Calibri"/>
                <a:cs typeface="Calibri"/>
                <a:sym typeface="Calibri"/>
              </a:rPr>
              <a:t>REGRA GERAL</a:t>
            </a:r>
            <a:r>
              <a:rPr lang="pt-BR" sz="3000">
                <a:solidFill>
                  <a:srgbClr val="10478B"/>
                </a:solidFill>
                <a:latin typeface="Calibri"/>
                <a:ea typeface="Calibri"/>
                <a:cs typeface="Calibri"/>
                <a:sym typeface="Calibri"/>
              </a:rPr>
              <a:t>: VEDAÇÃO</a:t>
            </a:r>
            <a:endParaRPr/>
          </a:p>
          <a:p>
            <a:pPr indent="-342900" lvl="0" marL="342900" rtl="0" algn="just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10478B"/>
              </a:buClr>
              <a:buSzPts val="3000"/>
              <a:buNone/>
            </a:pPr>
            <a:r>
              <a:rPr lang="pt-BR" sz="3000">
                <a:solidFill>
                  <a:srgbClr val="10478B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  <a:p>
            <a:pPr indent="-342900" lvl="0" marL="342900" rtl="0" algn="just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10478B"/>
              </a:buClr>
              <a:buSzPts val="3000"/>
              <a:buChar char="•"/>
            </a:pPr>
            <a:r>
              <a:rPr b="1" lang="pt-BR" sz="3000" u="sng">
                <a:solidFill>
                  <a:srgbClr val="10478B"/>
                </a:solidFill>
                <a:latin typeface="Calibri"/>
                <a:ea typeface="Calibri"/>
                <a:cs typeface="Calibri"/>
                <a:sym typeface="Calibri"/>
              </a:rPr>
              <a:t>EXCEÇÃO</a:t>
            </a:r>
            <a:r>
              <a:rPr lang="pt-BR" sz="3000">
                <a:solidFill>
                  <a:srgbClr val="10478B"/>
                </a:solidFill>
                <a:latin typeface="Calibri"/>
                <a:ea typeface="Calibri"/>
                <a:cs typeface="Calibri"/>
                <a:sym typeface="Calibri"/>
              </a:rPr>
              <a:t>: ACUMULAÇÃO REMUNERADA.</a:t>
            </a:r>
            <a:endParaRPr/>
          </a:p>
          <a:p>
            <a:pPr indent="-1397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8"/>
          <p:cNvSpPr txBox="1"/>
          <p:nvPr>
            <p:ph idx="1" type="body"/>
          </p:nvPr>
        </p:nvSpPr>
        <p:spPr>
          <a:xfrm>
            <a:off x="457200" y="113748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just">
              <a:spcBef>
                <a:spcPts val="0"/>
              </a:spcBef>
              <a:spcAft>
                <a:spcPts val="0"/>
              </a:spcAft>
              <a:buClr>
                <a:srgbClr val="10478B"/>
              </a:buClr>
              <a:buSzPts val="2250"/>
              <a:buChar char="•"/>
            </a:pPr>
            <a:r>
              <a:rPr lang="pt-BR" sz="2250">
                <a:solidFill>
                  <a:srgbClr val="10478B"/>
                </a:solidFill>
                <a:latin typeface="Calibri"/>
                <a:ea typeface="Calibri"/>
                <a:cs typeface="Calibri"/>
                <a:sym typeface="Calibri"/>
              </a:rPr>
              <a:t>O artigo 37, incisos XVI e XVII da Constituição Federal que dispõem sobre o assunto:</a:t>
            </a:r>
            <a:endParaRPr/>
          </a:p>
          <a:p>
            <a:pPr indent="-342900" lvl="0" marL="342900" rtl="0" algn="just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2250"/>
              <a:buNone/>
            </a:pPr>
            <a:r>
              <a:rPr i="1" lang="pt-BR" sz="2250"/>
              <a:t>	</a:t>
            </a:r>
            <a:endParaRPr/>
          </a:p>
          <a:p>
            <a:pPr indent="-342900" lvl="0" marL="342900" rtl="0" algn="just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2250"/>
              <a:buNone/>
            </a:pPr>
            <a:r>
              <a:rPr i="1" lang="pt-BR" sz="2250"/>
              <a:t>	</a:t>
            </a:r>
            <a:r>
              <a:rPr b="1" i="1" lang="pt-BR" sz="2250">
                <a:solidFill>
                  <a:srgbClr val="10478B"/>
                </a:solidFill>
                <a:latin typeface="Calibri"/>
                <a:ea typeface="Calibri"/>
                <a:cs typeface="Calibri"/>
                <a:sym typeface="Calibri"/>
              </a:rPr>
              <a:t>"XVI - é vedada a acumulação remunerada de cargos públicos, EXCETO, quando houver compatibilidade de horários observado em qualquer caso o disposto no inciso XI: a) - A DE DOIS CARGOS DE PROFESSOR; b) - A DE UM CARGO DE PROFESSOR COM OUTRO TÉCNICO OU CIENTÍFICO; c) - A DE DOIS CARGOS OU EMPREGOS PRIVATIVOS DE PROFISSIONAIS DE SAÚDE, COM PROFISSÕES REGULAMENTADAS;</a:t>
            </a:r>
            <a:endParaRPr/>
          </a:p>
          <a:p>
            <a:pPr indent="-342900" lvl="0" marL="342900" rtl="0" algn="just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2250"/>
              <a:buNone/>
            </a:pPr>
            <a:r>
              <a:t/>
            </a:r>
            <a:endParaRPr b="1" i="1" sz="2250">
              <a:solidFill>
                <a:srgbClr val="10478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rtl="0" algn="just">
              <a:spcBef>
                <a:spcPts val="450"/>
              </a:spcBef>
              <a:spcAft>
                <a:spcPts val="0"/>
              </a:spcAft>
              <a:buClr>
                <a:srgbClr val="10478B"/>
              </a:buClr>
              <a:buSzPts val="2250"/>
              <a:buNone/>
            </a:pPr>
            <a:r>
              <a:rPr b="1" i="1" lang="pt-BR" sz="2250">
                <a:solidFill>
                  <a:srgbClr val="10478B"/>
                </a:solidFill>
                <a:latin typeface="Calibri"/>
                <a:ea typeface="Calibri"/>
                <a:cs typeface="Calibri"/>
                <a:sym typeface="Calibri"/>
              </a:rPr>
              <a:t>	XVII - a proibição de acumular estende-se a empregos e funções e abrange autarquias, fundações, empresas públicas, sociedades de economia mista suas subsidiárias, e sociedades controladas, direta ou indiretamente, pelo poder público;"</a:t>
            </a:r>
            <a:endParaRPr/>
          </a:p>
        </p:txBody>
      </p:sp>
      <p:sp>
        <p:nvSpPr>
          <p:cNvPr id="120" name="Google Shape;120;p18"/>
          <p:cNvSpPr txBox="1"/>
          <p:nvPr>
            <p:ph type="title"/>
          </p:nvPr>
        </p:nvSpPr>
        <p:spPr>
          <a:xfrm>
            <a:off x="457200" y="16446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F1900F"/>
              </a:buClr>
              <a:buSzPts val="4000"/>
              <a:buFont typeface="Calibri"/>
              <a:buNone/>
            </a:pPr>
            <a:r>
              <a:rPr b="1" lang="pt-BR" sz="4000" u="sng">
                <a:solidFill>
                  <a:srgbClr val="F1900F"/>
                </a:solidFill>
              </a:rPr>
              <a:t>ACUMULAÇÃO DE CARGOS PÚBLICOS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5" name="Google Shape;125;p19"/>
          <p:cNvGraphicFramePr/>
          <p:nvPr/>
        </p:nvGraphicFramePr>
        <p:xfrm>
          <a:off x="612652" y="643466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{05387DA6-3474-4124-A285-B6BF4945D743}</a:tableStyleId>
              </a:tblPr>
              <a:tblGrid>
                <a:gridCol w="3989150"/>
                <a:gridCol w="3929550"/>
              </a:tblGrid>
              <a:tr h="4018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u="none" cap="none" strike="noStrike"/>
                        <a:t>CARGOS ACUMULÁVEIS </a:t>
                      </a:r>
                      <a:r>
                        <a:rPr lang="pt-BR" sz="1100" u="sng" cap="none" strike="noStrike"/>
                        <a:t>SE HOUVER COMPATIBILIDADE DE HORÁRIOS.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0350" marB="0" marR="71125" marL="7112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u="none" cap="none" strike="noStrike"/>
                        <a:t>FUNDAMENTAÇÃO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0350" marB="0" marR="71125" marL="71125"/>
                </a:tc>
              </a:tr>
              <a:tr h="221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u="none" cap="none" strike="noStrike"/>
                        <a:t>Dois Cargos de PROFESSOR.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0350" marB="0" marR="71125" marL="711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u="none" cap="none" strike="noStrike"/>
                        <a:t>Art. 37, XVI, “a” da CF/88.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0350" marB="0" marR="71125" marL="71125"/>
                </a:tc>
              </a:tr>
              <a:tr h="401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u="none" cap="none" strike="noStrike"/>
                        <a:t>Um cargo de PROFESSOR com outro TÉCNICO ou CIENTÍFICO.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0350" marB="0" marR="71125" marL="711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u="none" cap="none" strike="noStrike"/>
                        <a:t>Art. 37, XVI, “b” da CF/88.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0350" marB="0" marR="71125" marL="71125"/>
                </a:tc>
              </a:tr>
              <a:tr h="5819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u="none" cap="none" strike="noStrike"/>
                        <a:t>Dois cargos e empregos PRIVATIVOS de PROFISSIONAIS de SAÚDE, com profissões regulamentadas (RESOLUÇÃO 219/97 do CNS). 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0350" marB="0" marR="71125" marL="711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u="none" cap="none" strike="noStrike"/>
                        <a:t>Art. 37, XVI, “c” da CF/88.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0350" marB="0" marR="71125" marL="71125"/>
                </a:tc>
              </a:tr>
              <a:tr h="221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u="none" cap="none" strike="noStrike"/>
                        <a:t>Um cargo de JUIZ com outro de MAGISTÉRIO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0350" marB="0" marR="71125" marL="711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u="none" cap="none" strike="noStrike"/>
                        <a:t>Art. 95, § único, inc. I da CF/88.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0350" marB="0" marR="71125" marL="71125"/>
                </a:tc>
              </a:tr>
              <a:tr h="401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u="none" cap="none" strike="noStrike"/>
                        <a:t>Um cargo de MEMBRO DO MINISTÉRIO PÚBLICO com outro de MAGISTÉRIO. 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0350" marB="0" marR="71125" marL="711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u="none" cap="none" strike="noStrike"/>
                        <a:t>Art. 128, § 5º, inc. II, alínea “d” da CF/88.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0350" marB="0" marR="71125" marL="71125"/>
                </a:tc>
              </a:tr>
              <a:tr h="221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u="none" cap="none" strike="noStrike"/>
                        <a:t>VEREADOR + outro cargo. 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0350" marB="0" marR="71125" marL="711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u="none" cap="none" strike="noStrike"/>
                        <a:t>Art. 38, III da CF/88.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0350" marB="0" marR="71125" marL="71125"/>
                </a:tc>
              </a:tr>
              <a:tr h="9420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u="none" cap="none" strike="noStrike"/>
                        <a:t>Membros de Poder, inativos, servidores civis e militares, membros das Polícias Militares e Corpos de Bombeiros Militares dos Estados, do Distrito Federal e dos Territórios, que, até 16/12/98 tenham ingressado novamente no serviço público por concurso público.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0350" marB="0" marR="71125" marL="711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u="none" cap="none" strike="noStrike"/>
                        <a:t>Art. 11 da Emenda Constitucional nº 20/98.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0350" marB="0" marR="71125" marL="71125"/>
                </a:tc>
              </a:tr>
              <a:tr h="9420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u="none" cap="none" strike="noStrike"/>
                        <a:t>Militares Estaduais (policiais militares e bombeiros militares) com um cargo de professor </a:t>
                      </a:r>
                      <a:r>
                        <a:rPr lang="pt-BR" sz="1100" u="sng" cap="none" strike="noStrike"/>
                        <a:t>ou</a:t>
                      </a:r>
                      <a:r>
                        <a:rPr lang="pt-BR" sz="1100" u="none" cap="none" strike="noStrike"/>
                        <a:t> com um cargo técnico ou científico </a:t>
                      </a:r>
                      <a:r>
                        <a:rPr lang="pt-BR" sz="1100" u="sng" cap="none" strike="noStrike"/>
                        <a:t>ou</a:t>
                      </a:r>
                      <a:r>
                        <a:rPr lang="pt-BR" sz="1100" u="none" cap="none" strike="noStrike"/>
                        <a:t> com um cargo na área da saúde. 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0350" marB="0" marR="71125" marL="711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u="none" cap="none" strike="noStrike"/>
                        <a:t>Emenda Constitucional 101/2019 - Acrescenta § 3º ao art. 42 da Constituição Federal para estender aos militares dos Estados, do Distrito Federal e dos Territórios o direito à acumulação de cargos públicos prevista no art. 37, inciso XVI.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0350" marB="0" marR="71125" marL="71125"/>
                </a:tc>
              </a:tr>
              <a:tr h="12343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u="none" cap="none" strike="noStrike"/>
                        <a:t>Militares Federais com outro cargo na área da Saúde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0350" marB="0" marR="71125" marL="711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u="none" cap="none" strike="noStrike"/>
                        <a:t>Emenda Constitucional 77/2014 - Altera os incisos II, III e VIII do § 3º do art. 142 da Constituição Federal, para estender aos profissionais de saúde das Forças Armadas a possibilidade de cumulação de cargo a que se refere o art. 37, inciso XVI, alínea "c".</a:t>
                      </a:r>
                      <a:endParaRPr sz="1200" u="none" cap="none" strike="noStrike"/>
                    </a:p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u="none" cap="none" strike="noStrike"/>
                        <a:t> 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0350" marB="0" marR="71125" marL="71125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0" name="Google Shape;130;p20"/>
          <p:cNvGraphicFramePr/>
          <p:nvPr/>
        </p:nvGraphicFramePr>
        <p:xfrm>
          <a:off x="928662" y="10267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{72E71D12-9401-4DA2-BBB1-46A54AB27B00}</a:tableStyleId>
              </a:tblPr>
              <a:tblGrid>
                <a:gridCol w="3714775"/>
                <a:gridCol w="3714775"/>
              </a:tblGrid>
              <a:tr h="4842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000" u="none" cap="none" strike="noStrike">
                          <a:solidFill>
                            <a:srgbClr val="10478B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REMUNERAÇÃO </a:t>
                      </a:r>
                      <a:endParaRPr/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000" u="none" cap="none" strike="noStrike">
                          <a:solidFill>
                            <a:srgbClr val="10478B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FUNDAMENTAÇÃO</a:t>
                      </a:r>
                      <a:endParaRPr/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209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000" u="none" cap="none" strike="noStrike">
                          <a:solidFill>
                            <a:srgbClr val="10478B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Proventos de APOSENTADORIA + REMUNERAÇÃO de servidor ativo, se decorrentes de cargos acumuláveis na forma da CF ou CARGOS ELETIVOS ou EM COMISSÃO.</a:t>
                      </a:r>
                      <a:endParaRPr/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000" u="none" cap="none" strike="noStrike">
                          <a:solidFill>
                            <a:srgbClr val="10478B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 § 10º do Art. 37 da CF/88, incluído pela EC nº 20/98.</a:t>
                      </a:r>
                      <a:endParaRPr/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525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000" u="none" cap="none" strike="noStrike">
                          <a:solidFill>
                            <a:srgbClr val="10478B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APOSENTADORIA + APOSENTADORIA se decorrentes de cargos acumuláveis na forma da CF.</a:t>
                      </a:r>
                      <a:endParaRPr/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000" u="none" cap="none" strike="noStrike">
                          <a:solidFill>
                            <a:srgbClr val="10478B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Art. 40, § 6º da CF/88 com a redação dada pela EC nº 20/98.</a:t>
                      </a:r>
                      <a:endParaRPr/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1"/>
          <p:cNvSpPr txBox="1"/>
          <p:nvPr>
            <p:ph type="title"/>
          </p:nvPr>
        </p:nvSpPr>
        <p:spPr>
          <a:xfrm>
            <a:off x="457200" y="18650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F1900F"/>
              </a:buClr>
              <a:buSzPts val="4400"/>
              <a:buFont typeface="Calibri"/>
              <a:buNone/>
            </a:pPr>
            <a:r>
              <a:rPr b="1" lang="pt-BR" u="sng">
                <a:solidFill>
                  <a:srgbClr val="F1900F"/>
                </a:solidFill>
              </a:rPr>
              <a:t>CASOS PRÁTICOS</a:t>
            </a:r>
            <a:endParaRPr/>
          </a:p>
        </p:txBody>
      </p:sp>
      <p:sp>
        <p:nvSpPr>
          <p:cNvPr id="136" name="Google Shape;136;p21"/>
          <p:cNvSpPr txBox="1"/>
          <p:nvPr>
            <p:ph idx="1" type="body"/>
          </p:nvPr>
        </p:nvSpPr>
        <p:spPr>
          <a:xfrm>
            <a:off x="428596" y="1318566"/>
            <a:ext cx="8429684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just">
              <a:spcBef>
                <a:spcPts val="0"/>
              </a:spcBef>
              <a:spcAft>
                <a:spcPts val="0"/>
              </a:spcAft>
              <a:buClr>
                <a:srgbClr val="10478B"/>
              </a:buClr>
              <a:buSzPts val="2300"/>
              <a:buChar char="•"/>
            </a:pPr>
            <a:r>
              <a:rPr b="1" lang="pt-BR" sz="2300">
                <a:solidFill>
                  <a:srgbClr val="10478B"/>
                </a:solidFill>
                <a:latin typeface="Calibri"/>
                <a:ea typeface="Calibri"/>
                <a:cs typeface="Calibri"/>
                <a:sym typeface="Calibri"/>
              </a:rPr>
              <a:t>LICENÇA PARA TRATAR DE INTERESSE PESSOAL  =  NÃO AUTORIZA A TOMAR POSSE EM OUTRO CARGO INACUMULÁVEL.</a:t>
            </a:r>
            <a:endParaRPr/>
          </a:p>
          <a:p>
            <a:pPr indent="-342900" lvl="0" marL="342900" rtl="0" algn="just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</a:pPr>
            <a:r>
              <a:t/>
            </a:r>
            <a:endParaRPr b="1" sz="2300">
              <a:solidFill>
                <a:srgbClr val="10478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rtl="0" algn="just">
              <a:spcBef>
                <a:spcPts val="460"/>
              </a:spcBef>
              <a:spcAft>
                <a:spcPts val="0"/>
              </a:spcAft>
              <a:buClr>
                <a:srgbClr val="10478B"/>
              </a:buClr>
              <a:buSzPts val="2300"/>
              <a:buChar char="•"/>
            </a:pPr>
            <a:r>
              <a:rPr b="1" lang="pt-BR" sz="2300" u="sng">
                <a:solidFill>
                  <a:srgbClr val="10478B"/>
                </a:solidFill>
                <a:latin typeface="Calibri"/>
                <a:ea typeface="Calibri"/>
                <a:cs typeface="Calibri"/>
                <a:sym typeface="Calibri"/>
              </a:rPr>
              <a:t>AGENTES POLÍTICOS</a:t>
            </a:r>
            <a:r>
              <a:rPr b="1" lang="pt-BR" sz="2300">
                <a:solidFill>
                  <a:srgbClr val="10478B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/>
          </a:p>
          <a:p>
            <a:pPr indent="-342900" lvl="0" marL="342900" rtl="0" algn="just">
              <a:spcBef>
                <a:spcPts val="460"/>
              </a:spcBef>
              <a:spcAft>
                <a:spcPts val="0"/>
              </a:spcAft>
              <a:buClr>
                <a:srgbClr val="10478B"/>
              </a:buClr>
              <a:buSzPts val="2300"/>
              <a:buNone/>
            </a:pPr>
            <a:r>
              <a:rPr b="1" lang="pt-BR" sz="2300">
                <a:solidFill>
                  <a:srgbClr val="10478B"/>
                </a:solidFill>
                <a:latin typeface="Calibri"/>
                <a:ea typeface="Calibri"/>
                <a:cs typeface="Calibri"/>
                <a:sym typeface="Calibri"/>
              </a:rPr>
              <a:t>	* PREFEITO - Deve se afastar de qualquer outro cargo público, podendo optar pela remuneração do outro cargo (art. 38, II da CF);</a:t>
            </a:r>
            <a:endParaRPr/>
          </a:p>
          <a:p>
            <a:pPr indent="-342900" lvl="0" marL="342900" rtl="0" algn="just">
              <a:spcBef>
                <a:spcPts val="460"/>
              </a:spcBef>
              <a:spcAft>
                <a:spcPts val="0"/>
              </a:spcAft>
              <a:buClr>
                <a:srgbClr val="10478B"/>
              </a:buClr>
              <a:buSzPts val="2300"/>
              <a:buNone/>
            </a:pPr>
            <a:r>
              <a:rPr b="1" lang="pt-BR" sz="2300">
                <a:solidFill>
                  <a:srgbClr val="10478B"/>
                </a:solidFill>
                <a:latin typeface="Calibri"/>
                <a:ea typeface="Calibri"/>
                <a:cs typeface="Calibri"/>
                <a:sym typeface="Calibri"/>
              </a:rPr>
              <a:t>	* VICE-PREFEITO - Vedada a acumulação com qualquer outro cargo público, mesma regra do art. 38, II da CF</a:t>
            </a:r>
            <a:r>
              <a:rPr b="1" baseline="30000" lang="pt-BR" sz="2300">
                <a:solidFill>
                  <a:srgbClr val="10478B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b="1" lang="pt-BR" sz="2300">
                <a:solidFill>
                  <a:srgbClr val="10478B"/>
                </a:solidFill>
                <a:latin typeface="Calibri"/>
                <a:ea typeface="Calibri"/>
                <a:cs typeface="Calibri"/>
                <a:sym typeface="Calibri"/>
              </a:rPr>
              <a:t>;</a:t>
            </a:r>
            <a:endParaRPr/>
          </a:p>
          <a:p>
            <a:pPr indent="-342900" lvl="0" marL="342900" rtl="0" algn="just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-342900" lvl="0" marL="342900" rtl="0" algn="just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aseline="30000" lang="pt-BR" sz="2400"/>
              <a:t>1 </a:t>
            </a:r>
            <a:r>
              <a:rPr baseline="30000" lang="pt-BR" sz="2800"/>
              <a:t>	</a:t>
            </a:r>
            <a:r>
              <a:rPr b="1" i="1" lang="pt-BR" sz="1800">
                <a:solidFill>
                  <a:srgbClr val="10478B"/>
                </a:solidFill>
                <a:latin typeface="Calibri"/>
                <a:ea typeface="Calibri"/>
                <a:cs typeface="Calibri"/>
                <a:sym typeface="Calibri"/>
              </a:rPr>
              <a:t>ADI 199-1998, STF – determina que ao servidor público investido no mandato de Vice-Prefeito aplicam-se-lhe, por analogia, as disposições contidas no inciso II do art. 38 da Constituição Federal.</a:t>
            </a:r>
            <a:endParaRPr b="1" i="1" sz="2300">
              <a:solidFill>
                <a:srgbClr val="10478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rtl="0" algn="just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