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sldIdLst>
    <p:sldId id="299" r:id="rId2"/>
    <p:sldId id="259" r:id="rId3"/>
    <p:sldId id="262" r:id="rId4"/>
    <p:sldId id="260" r:id="rId5"/>
    <p:sldId id="268" r:id="rId6"/>
    <p:sldId id="282" r:id="rId7"/>
    <p:sldId id="283" r:id="rId8"/>
    <p:sldId id="285" r:id="rId9"/>
    <p:sldId id="288" r:id="rId10"/>
    <p:sldId id="280" r:id="rId11"/>
    <p:sldId id="307" r:id="rId12"/>
    <p:sldId id="287" r:id="rId13"/>
    <p:sldId id="290" r:id="rId14"/>
    <p:sldId id="289" r:id="rId15"/>
    <p:sldId id="291" r:id="rId16"/>
    <p:sldId id="302" r:id="rId17"/>
    <p:sldId id="303" r:id="rId18"/>
    <p:sldId id="293" r:id="rId19"/>
    <p:sldId id="295" r:id="rId20"/>
    <p:sldId id="296" r:id="rId21"/>
    <p:sldId id="292" r:id="rId22"/>
    <p:sldId id="297" r:id="rId23"/>
    <p:sldId id="304" r:id="rId24"/>
    <p:sldId id="298" r:id="rId25"/>
    <p:sldId id="301" r:id="rId26"/>
    <p:sldId id="306" r:id="rId27"/>
    <p:sldId id="310" r:id="rId28"/>
    <p:sldId id="264" r:id="rId29"/>
    <p:sldId id="309" r:id="rId30"/>
    <p:sldId id="312" r:id="rId31"/>
    <p:sldId id="308" r:id="rId32"/>
    <p:sldId id="311" r:id="rId33"/>
    <p:sldId id="263" r:id="rId34"/>
    <p:sldId id="305" r:id="rId3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11834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20" y="6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EA2AA-DBD9-4DA2-805E-A5105B64AE45}" type="datetimeFigureOut">
              <a:rPr lang="pt-BR" smtClean="0"/>
              <a:t>14/03/2018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BCFD6-99BA-47FC-B18A-48A2C5235C7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97889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EA2AA-DBD9-4DA2-805E-A5105B64AE45}" type="datetimeFigureOut">
              <a:rPr lang="pt-BR" smtClean="0"/>
              <a:t>14/03/2018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BCFD6-99BA-47FC-B18A-48A2C5235C7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45934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EA2AA-DBD9-4DA2-805E-A5105B64AE45}" type="datetimeFigureOut">
              <a:rPr lang="pt-BR" smtClean="0"/>
              <a:t>14/03/2018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BCFD6-99BA-47FC-B18A-48A2C5235C7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51788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pt-BR" smtClean="0"/>
              <a:t>Editar estilos de texto Mestre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EA2AA-DBD9-4DA2-805E-A5105B64AE45}" type="datetimeFigureOut">
              <a:rPr lang="pt-BR" smtClean="0"/>
              <a:t>14/03/2018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BCFD6-99BA-47FC-B18A-48A2C5235C78}" type="slidenum">
              <a:rPr lang="pt-BR" smtClean="0"/>
              <a:t>‹nº›</a:t>
            </a:fld>
            <a:endParaRPr lang="pt-BR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998714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EA2AA-DBD9-4DA2-805E-A5105B64AE45}" type="datetimeFigureOut">
              <a:rPr lang="pt-BR" smtClean="0"/>
              <a:t>14/03/2018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BCFD6-99BA-47FC-B18A-48A2C5235C7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95161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EA2AA-DBD9-4DA2-805E-A5105B64AE45}" type="datetimeFigureOut">
              <a:rPr lang="pt-BR" smtClean="0"/>
              <a:t>14/03/2018</a:t>
            </a:fld>
            <a:endParaRPr lang="pt-B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BCFD6-99BA-47FC-B18A-48A2C5235C7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13809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EA2AA-DBD9-4DA2-805E-A5105B64AE45}" type="datetimeFigureOut">
              <a:rPr lang="pt-BR" smtClean="0"/>
              <a:t>14/03/2018</a:t>
            </a:fld>
            <a:endParaRPr lang="pt-B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BCFD6-99BA-47FC-B18A-48A2C5235C7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68921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EA2AA-DBD9-4DA2-805E-A5105B64AE45}" type="datetimeFigureOut">
              <a:rPr lang="pt-BR" smtClean="0"/>
              <a:t>14/03/2018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BCFD6-99BA-47FC-B18A-48A2C5235C7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76642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EA2AA-DBD9-4DA2-805E-A5105B64AE45}" type="datetimeFigureOut">
              <a:rPr lang="pt-BR" smtClean="0"/>
              <a:t>14/03/2018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BCFD6-99BA-47FC-B18A-48A2C5235C7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61484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EA2AA-DBD9-4DA2-805E-A5105B64AE45}" type="datetimeFigureOut">
              <a:rPr lang="pt-BR" smtClean="0"/>
              <a:t>14/03/2018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BCFD6-99BA-47FC-B18A-48A2C5235C7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1127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EA2AA-DBD9-4DA2-805E-A5105B64AE45}" type="datetimeFigureOut">
              <a:rPr lang="pt-BR" smtClean="0"/>
              <a:t>14/03/2018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BCFD6-99BA-47FC-B18A-48A2C5235C7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75902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EA2AA-DBD9-4DA2-805E-A5105B64AE45}" type="datetimeFigureOut">
              <a:rPr lang="pt-BR" smtClean="0"/>
              <a:t>14/03/2018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BCFD6-99BA-47FC-B18A-48A2C5235C7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7690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EA2AA-DBD9-4DA2-805E-A5105B64AE45}" type="datetimeFigureOut">
              <a:rPr lang="pt-BR" smtClean="0"/>
              <a:t>14/03/2018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BCFD6-99BA-47FC-B18A-48A2C5235C7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702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EA2AA-DBD9-4DA2-805E-A5105B64AE45}" type="datetimeFigureOut">
              <a:rPr lang="pt-BR" smtClean="0"/>
              <a:t>14/03/2018</a:t>
            </a:fld>
            <a:endParaRPr lang="pt-BR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BCFD6-99BA-47FC-B18A-48A2C5235C7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7467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EA2AA-DBD9-4DA2-805E-A5105B64AE45}" type="datetimeFigureOut">
              <a:rPr lang="pt-BR" smtClean="0"/>
              <a:t>14/03/2018</a:t>
            </a:fld>
            <a:endParaRPr lang="pt-B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BCFD6-99BA-47FC-B18A-48A2C5235C7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7797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EA2AA-DBD9-4DA2-805E-A5105B64AE45}" type="datetimeFigureOut">
              <a:rPr lang="pt-BR" smtClean="0"/>
              <a:t>14/03/2018</a:t>
            </a:fld>
            <a:endParaRPr lang="pt-BR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BCFD6-99BA-47FC-B18A-48A2C5235C7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7432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EA2AA-DBD9-4DA2-805E-A5105B64AE45}" type="datetimeFigureOut">
              <a:rPr lang="pt-BR" smtClean="0"/>
              <a:t>14/03/2018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BCFD6-99BA-47FC-B18A-48A2C5235C7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2597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2FFEA2AA-DBD9-4DA2-805E-A5105B64AE45}" type="datetimeFigureOut">
              <a:rPr lang="pt-BR" smtClean="0"/>
              <a:t>14/03/2018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3BCFD6-99BA-47FC-B18A-48A2C5235C7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97417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microsoft.com/office/2007/relationships/hdphoto" Target="../media/hdphoto6.wdp"/><Relationship Id="rId7" Type="http://schemas.openxmlformats.org/officeDocument/2006/relationships/image" Target="../media/image15.png"/><Relationship Id="rId12" Type="http://schemas.microsoft.com/office/2007/relationships/hdphoto" Target="../media/hdphoto9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7.png"/><Relationship Id="rId5" Type="http://schemas.microsoft.com/office/2007/relationships/hdphoto" Target="../media/hdphoto2.wdp"/><Relationship Id="rId10" Type="http://schemas.microsoft.com/office/2007/relationships/hdphoto" Target="../media/hdphoto8.wdp"/><Relationship Id="rId4" Type="http://schemas.openxmlformats.org/officeDocument/2006/relationships/image" Target="../media/image8.png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microsoft.com/office/2007/relationships/hdphoto" Target="../media/hdphoto13.wdp"/><Relationship Id="rId3" Type="http://schemas.openxmlformats.org/officeDocument/2006/relationships/image" Target="../media/image8.png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0.wdp"/><Relationship Id="rId11" Type="http://schemas.openxmlformats.org/officeDocument/2006/relationships/image" Target="../media/image25.jpeg"/><Relationship Id="rId5" Type="http://schemas.openxmlformats.org/officeDocument/2006/relationships/image" Target="../media/image22.png"/><Relationship Id="rId10" Type="http://schemas.microsoft.com/office/2007/relationships/hdphoto" Target="../media/hdphoto12.wdp"/><Relationship Id="rId4" Type="http://schemas.microsoft.com/office/2007/relationships/hdphoto" Target="../media/hdphoto2.wdp"/><Relationship Id="rId9" Type="http://schemas.openxmlformats.org/officeDocument/2006/relationships/image" Target="../media/image24.png"/><Relationship Id="rId1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microsoft.com/office/2007/relationships/hdphoto" Target="../media/hdphoto2.wdp"/><Relationship Id="rId7" Type="http://schemas.microsoft.com/office/2007/relationships/hdphoto" Target="../media/hdphoto15.wdp"/><Relationship Id="rId12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32.jpeg"/><Relationship Id="rId5" Type="http://schemas.microsoft.com/office/2007/relationships/hdphoto" Target="../media/hdphoto14.wdp"/><Relationship Id="rId10" Type="http://schemas.openxmlformats.org/officeDocument/2006/relationships/image" Target="../media/image31.jpeg"/><Relationship Id="rId4" Type="http://schemas.openxmlformats.org/officeDocument/2006/relationships/image" Target="../media/image27.png"/><Relationship Id="rId9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emf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microsoft.com/office/2007/relationships/hdphoto" Target="../media/hdphoto2.wdp"/><Relationship Id="rId7" Type="http://schemas.openxmlformats.org/officeDocument/2006/relationships/image" Target="../media/image3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microsoft.com/office/2007/relationships/hdphoto" Target="../media/hdphoto2.wdp"/><Relationship Id="rId7" Type="http://schemas.openxmlformats.org/officeDocument/2006/relationships/image" Target="../media/image4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emf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48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emf"/><Relationship Id="rId5" Type="http://schemas.openxmlformats.org/officeDocument/2006/relationships/image" Target="../media/image46.emf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54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3.JPG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56.JPG"/><Relationship Id="rId5" Type="http://schemas.openxmlformats.org/officeDocument/2006/relationships/image" Target="../media/image55.JPG"/><Relationship Id="rId4" Type="http://schemas.microsoft.com/office/2007/relationships/hdphoto" Target="../media/hdphoto2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microsoft.com/office/2007/relationships/hdphoto" Target="../media/hdphoto2.wdp"/><Relationship Id="rId7" Type="http://schemas.openxmlformats.org/officeDocument/2006/relationships/image" Target="../media/image5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microsoft.com/office/2007/relationships/hdphoto" Target="../media/hdphoto2.wdp"/><Relationship Id="rId7" Type="http://schemas.openxmlformats.org/officeDocument/2006/relationships/image" Target="../media/image6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6.png"/><Relationship Id="rId9" Type="http://schemas.openxmlformats.org/officeDocument/2006/relationships/image" Target="../media/image63.jpe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64.jpe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6.png"/><Relationship Id="rId5" Type="http://schemas.microsoft.com/office/2007/relationships/hdphoto" Target="../media/hdphoto3.wdp"/><Relationship Id="rId10" Type="http://schemas.openxmlformats.org/officeDocument/2006/relationships/image" Target="../media/image13.jpeg"/><Relationship Id="rId4" Type="http://schemas.openxmlformats.org/officeDocument/2006/relationships/image" Target="../media/image10.png"/><Relationship Id="rId9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2" y="13154"/>
            <a:ext cx="6089902" cy="6844845"/>
          </a:xfrm>
          <a:prstGeom prst="rect">
            <a:avLst/>
          </a:prstGeom>
          <a:pattFill prst="pct5">
            <a:fgClr>
              <a:srgbClr val="0070C0"/>
            </a:fgClr>
            <a:bgClr>
              <a:schemeClr val="bg1"/>
            </a:bgClr>
          </a:patt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6089904" y="13154"/>
            <a:ext cx="6102095" cy="6844846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085" y="1596121"/>
            <a:ext cx="3654382" cy="367890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</p:pic>
    </p:spTree>
    <p:extLst>
      <p:ext uri="{BB962C8B-B14F-4D97-AF65-F5344CB8AC3E}">
        <p14:creationId xmlns:p14="http://schemas.microsoft.com/office/powerpoint/2010/main" val="649629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66" b="7089"/>
          <a:stretch/>
        </p:blipFill>
        <p:spPr>
          <a:xfrm>
            <a:off x="8055864" y="1324229"/>
            <a:ext cx="3672840" cy="2363140"/>
          </a:xfrm>
          <a:prstGeom prst="rect">
            <a:avLst/>
          </a:prstGeom>
          <a:ln w="88900" cap="sq" cmpd="thickThin">
            <a:solidFill>
              <a:srgbClr val="00206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D3CAF002-39EA-4CF7-8778-B5025A32C5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692" y="5899852"/>
            <a:ext cx="1287308" cy="1306146"/>
          </a:xfrm>
          <a:prstGeom prst="ellipse">
            <a:avLst/>
          </a:prstGeom>
          <a:ln>
            <a:noFill/>
          </a:ln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350" y="5333231"/>
            <a:ext cx="2024799" cy="2054430"/>
          </a:xfrm>
          <a:prstGeom prst="ellipse">
            <a:avLst/>
          </a:prstGeom>
          <a:ln>
            <a:noFill/>
          </a:ln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6E099779-05BF-4FF6-99F7-D5E036F2B4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091" y="4703986"/>
            <a:ext cx="2614683" cy="2652946"/>
          </a:xfrm>
          <a:prstGeom prst="ellipse">
            <a:avLst/>
          </a:prstGeom>
          <a:ln>
            <a:noFill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8172" y="152314"/>
            <a:ext cx="1419225" cy="142875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" name="Retângulo 7"/>
          <p:cNvSpPr/>
          <p:nvPr/>
        </p:nvSpPr>
        <p:spPr>
          <a:xfrm>
            <a:off x="2700887" y="228074"/>
            <a:ext cx="6096000" cy="88178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altLang="pt-BR" dirty="0">
                <a:cs typeface="Arial" panose="020B0604020202020204" pitchFamily="34" charset="0"/>
              </a:rPr>
              <a:t>ESTADO DO MARANHÃO</a:t>
            </a:r>
          </a:p>
          <a:p>
            <a:pPr algn="ctr">
              <a:lnSpc>
                <a:spcPct val="95000"/>
              </a:lnSpc>
            </a:pPr>
            <a:r>
              <a:rPr lang="de-DE" altLang="pt-BR" dirty="0">
                <a:cs typeface="Arial" panose="020B0604020202020204" pitchFamily="34" charset="0"/>
              </a:rPr>
              <a:t>MINISTÉRIO PÚBLICO</a:t>
            </a:r>
          </a:p>
          <a:p>
            <a:pPr algn="ctr">
              <a:lnSpc>
                <a:spcPct val="95000"/>
              </a:lnSpc>
            </a:pPr>
            <a:r>
              <a:rPr lang="de-DE" altLang="pt-BR" dirty="0">
                <a:cs typeface="Arial" panose="020B0604020202020204" pitchFamily="34" charset="0"/>
              </a:rPr>
              <a:t>PROCURADORIA GERAL DE JUSTIÇA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957" b="38903"/>
          <a:stretch/>
        </p:blipFill>
        <p:spPr>
          <a:xfrm>
            <a:off x="366034" y="1324228"/>
            <a:ext cx="7364035" cy="2363140"/>
          </a:xfrm>
          <a:prstGeom prst="rect">
            <a:avLst/>
          </a:prstGeom>
          <a:ln w="88900" cap="sq" cmpd="thickThin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829" b="20150"/>
          <a:stretch/>
        </p:blipFill>
        <p:spPr>
          <a:xfrm>
            <a:off x="4373846" y="3946885"/>
            <a:ext cx="7364035" cy="2606040"/>
          </a:xfrm>
          <a:prstGeom prst="rect">
            <a:avLst/>
          </a:prstGeom>
          <a:ln w="88900" cap="sq" cmpd="thickThin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72"/>
          <a:stretch/>
        </p:blipFill>
        <p:spPr>
          <a:xfrm>
            <a:off x="398279" y="3946885"/>
            <a:ext cx="3679194" cy="2606040"/>
          </a:xfrm>
          <a:prstGeom prst="rect">
            <a:avLst/>
          </a:prstGeom>
          <a:ln w="88900" cap="sq" cmpd="thickThin">
            <a:solidFill>
              <a:srgbClr val="00206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68119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D3CAF002-39EA-4CF7-8778-B5025A32C5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692" y="5899852"/>
            <a:ext cx="1287308" cy="1306146"/>
          </a:xfrm>
          <a:prstGeom prst="ellipse">
            <a:avLst/>
          </a:prstGeom>
          <a:ln>
            <a:noFill/>
          </a:ln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350" y="5333231"/>
            <a:ext cx="2024799" cy="2054430"/>
          </a:xfrm>
          <a:prstGeom prst="ellipse">
            <a:avLst/>
          </a:prstGeom>
          <a:ln>
            <a:noFill/>
          </a:ln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6E099779-05BF-4FF6-99F7-D5E036F2B4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091" y="4703986"/>
            <a:ext cx="2614683" cy="2652946"/>
          </a:xfrm>
          <a:prstGeom prst="ellipse">
            <a:avLst/>
          </a:prstGeom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2700887" y="228074"/>
            <a:ext cx="6096000" cy="88178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altLang="pt-BR" dirty="0">
                <a:cs typeface="Arial" panose="020B0604020202020204" pitchFamily="34" charset="0"/>
              </a:rPr>
              <a:t>ESTADO DO MARANHÃO</a:t>
            </a:r>
          </a:p>
          <a:p>
            <a:pPr algn="ctr">
              <a:lnSpc>
                <a:spcPct val="95000"/>
              </a:lnSpc>
            </a:pPr>
            <a:r>
              <a:rPr lang="de-DE" altLang="pt-BR" dirty="0">
                <a:cs typeface="Arial" panose="020B0604020202020204" pitchFamily="34" charset="0"/>
              </a:rPr>
              <a:t>MINISTÉRIO PÚBLICO</a:t>
            </a:r>
          </a:p>
          <a:p>
            <a:pPr algn="ctr">
              <a:lnSpc>
                <a:spcPct val="95000"/>
              </a:lnSpc>
            </a:pPr>
            <a:r>
              <a:rPr lang="de-DE" altLang="pt-BR" dirty="0">
                <a:cs typeface="Arial" panose="020B0604020202020204" pitchFamily="34" charset="0"/>
              </a:rPr>
              <a:t>PROCURADORIA GERAL DE JUSTIÇA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091" y="1401950"/>
            <a:ext cx="4277410" cy="3208058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463" y="3519200"/>
            <a:ext cx="4342107" cy="3256581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05" y="1123571"/>
            <a:ext cx="4245864" cy="3184398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8172" y="152314"/>
            <a:ext cx="1419225" cy="142875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1820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D3CAF002-39EA-4CF7-8778-B5025A32C5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692" y="5899852"/>
            <a:ext cx="1287308" cy="1306146"/>
          </a:xfrm>
          <a:prstGeom prst="ellipse">
            <a:avLst/>
          </a:prstGeom>
          <a:ln>
            <a:noFill/>
          </a:ln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350" y="5333231"/>
            <a:ext cx="2024799" cy="2054430"/>
          </a:xfrm>
          <a:prstGeom prst="ellipse">
            <a:avLst/>
          </a:prstGeom>
          <a:ln>
            <a:noFill/>
          </a:ln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6E099779-05BF-4FF6-99F7-D5E036F2B4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091" y="4703986"/>
            <a:ext cx="2614683" cy="2652946"/>
          </a:xfrm>
          <a:prstGeom prst="ellipse">
            <a:avLst/>
          </a:prstGeom>
          <a:ln>
            <a:noFill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8172" y="152314"/>
            <a:ext cx="1419225" cy="142875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" name="Retângulo 7"/>
          <p:cNvSpPr/>
          <p:nvPr/>
        </p:nvSpPr>
        <p:spPr>
          <a:xfrm>
            <a:off x="2700887" y="228074"/>
            <a:ext cx="6096000" cy="88178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altLang="pt-BR" dirty="0">
                <a:cs typeface="Arial" panose="020B0604020202020204" pitchFamily="34" charset="0"/>
              </a:rPr>
              <a:t>ESTADO DO MARANHÃO</a:t>
            </a:r>
          </a:p>
          <a:p>
            <a:pPr algn="ctr">
              <a:lnSpc>
                <a:spcPct val="95000"/>
              </a:lnSpc>
            </a:pPr>
            <a:r>
              <a:rPr lang="de-DE" altLang="pt-BR" dirty="0">
                <a:cs typeface="Arial" panose="020B0604020202020204" pitchFamily="34" charset="0"/>
              </a:rPr>
              <a:t>MINISTÉRIO PÚBLICO</a:t>
            </a:r>
          </a:p>
          <a:p>
            <a:pPr algn="ctr">
              <a:lnSpc>
                <a:spcPct val="95000"/>
              </a:lnSpc>
            </a:pPr>
            <a:r>
              <a:rPr lang="de-DE" altLang="pt-BR" dirty="0">
                <a:cs typeface="Arial" panose="020B0604020202020204" pitchFamily="34" charset="0"/>
              </a:rPr>
              <a:t>PROCURADORIA GERAL DE JUSTIÇA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654255" y="1739099"/>
            <a:ext cx="10843142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 smtClean="0"/>
              <a:t>4</a:t>
            </a:r>
            <a:r>
              <a:rPr lang="pt-BR" sz="2400" dirty="0"/>
              <a:t>) Empresa Construtora Domus </a:t>
            </a:r>
            <a:r>
              <a:rPr lang="pt-BR" sz="2400" dirty="0" err="1" smtClean="0"/>
              <a:t>Ltda</a:t>
            </a:r>
            <a:endParaRPr lang="pt-BR" sz="2400" dirty="0" smtClean="0"/>
          </a:p>
          <a:p>
            <a:pPr algn="just"/>
            <a:r>
              <a:rPr lang="pt-BR" sz="2400" dirty="0" smtClean="0"/>
              <a:t>Objeto</a:t>
            </a:r>
            <a:r>
              <a:rPr lang="pt-BR" sz="2400" dirty="0"/>
              <a:t>: Reforma do prédio-sede das Promotorias de Justiça da Capital</a:t>
            </a:r>
            <a:r>
              <a:rPr lang="pt-BR" sz="2400" dirty="0" smtClean="0"/>
              <a:t>.</a:t>
            </a:r>
          </a:p>
          <a:p>
            <a:pPr algn="just"/>
            <a:endParaRPr lang="pt-BR" dirty="0" smtClean="0"/>
          </a:p>
          <a:p>
            <a:pPr algn="just"/>
            <a:r>
              <a:rPr lang="pt-BR" sz="2400" dirty="0" smtClean="0"/>
              <a:t>Contrato </a:t>
            </a:r>
            <a:r>
              <a:rPr lang="pt-BR" sz="2400" dirty="0"/>
              <a:t>nº </a:t>
            </a:r>
            <a:r>
              <a:rPr lang="pt-BR" sz="2400" dirty="0" smtClean="0"/>
              <a:t>48/2014</a:t>
            </a:r>
          </a:p>
          <a:p>
            <a:pPr algn="just"/>
            <a:endParaRPr lang="pt-BR" dirty="0" smtClean="0"/>
          </a:p>
          <a:p>
            <a:pPr algn="just"/>
            <a:r>
              <a:rPr lang="pt-BR" sz="2400" dirty="0" smtClean="0"/>
              <a:t>Início </a:t>
            </a:r>
            <a:r>
              <a:rPr lang="pt-BR" sz="2400" dirty="0"/>
              <a:t>da execução: </a:t>
            </a:r>
            <a:r>
              <a:rPr lang="pt-BR" sz="2400" dirty="0" smtClean="0"/>
              <a:t>26/06/2014</a:t>
            </a:r>
          </a:p>
          <a:p>
            <a:pPr algn="just"/>
            <a:endParaRPr lang="pt-BR" dirty="0" smtClean="0"/>
          </a:p>
          <a:p>
            <a:pPr algn="just"/>
            <a:r>
              <a:rPr lang="pt-BR" sz="2400" dirty="0" smtClean="0"/>
              <a:t>Custo </a:t>
            </a:r>
            <a:r>
              <a:rPr lang="pt-BR" sz="2400" dirty="0"/>
              <a:t>Total: R$ </a:t>
            </a:r>
            <a:r>
              <a:rPr lang="pt-BR" sz="2400" dirty="0" smtClean="0"/>
              <a:t>7.496.113,62 </a:t>
            </a:r>
            <a:r>
              <a:rPr lang="pt-BR" sz="2400" dirty="0"/>
              <a:t>(Atualizado até </a:t>
            </a:r>
            <a:r>
              <a:rPr lang="pt-BR" sz="2400" dirty="0" smtClean="0"/>
              <a:t>13/03/2018</a:t>
            </a:r>
            <a:r>
              <a:rPr lang="pt-BR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90181844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05" y="866689"/>
            <a:ext cx="3261756" cy="2446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D3CAF002-39EA-4CF7-8778-B5025A32C5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692" y="5899852"/>
            <a:ext cx="1287308" cy="1306146"/>
          </a:xfrm>
          <a:prstGeom prst="ellipse">
            <a:avLst/>
          </a:prstGeom>
          <a:ln>
            <a:noFill/>
          </a:ln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350" y="5333231"/>
            <a:ext cx="2024799" cy="2054430"/>
          </a:xfrm>
          <a:prstGeom prst="ellipse">
            <a:avLst/>
          </a:prstGeom>
          <a:ln>
            <a:noFill/>
          </a:ln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6E099779-05BF-4FF6-99F7-D5E036F2B4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091" y="4703986"/>
            <a:ext cx="2614683" cy="2652946"/>
          </a:xfrm>
          <a:prstGeom prst="ellipse">
            <a:avLst/>
          </a:prstGeom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2700887" y="228074"/>
            <a:ext cx="6096000" cy="88178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altLang="pt-BR" dirty="0">
                <a:cs typeface="Arial" panose="020B0604020202020204" pitchFamily="34" charset="0"/>
              </a:rPr>
              <a:t>ESTADO DO MARANHÃO</a:t>
            </a:r>
          </a:p>
          <a:p>
            <a:pPr algn="ctr">
              <a:lnSpc>
                <a:spcPct val="95000"/>
              </a:lnSpc>
            </a:pPr>
            <a:r>
              <a:rPr lang="de-DE" altLang="pt-BR" dirty="0">
                <a:cs typeface="Arial" panose="020B0604020202020204" pitchFamily="34" charset="0"/>
              </a:rPr>
              <a:t>MINISTÉRIO PÚBLICO</a:t>
            </a:r>
          </a:p>
          <a:p>
            <a:pPr algn="ctr">
              <a:lnSpc>
                <a:spcPct val="95000"/>
              </a:lnSpc>
            </a:pPr>
            <a:r>
              <a:rPr lang="de-DE" altLang="pt-BR" dirty="0">
                <a:cs typeface="Arial" panose="020B0604020202020204" pitchFamily="34" charset="0"/>
              </a:rPr>
              <a:t>PROCURADORIA GERAL DE JUSTIÇA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24" y="2936733"/>
            <a:ext cx="3950825" cy="29631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386" y="1245362"/>
            <a:ext cx="3471274" cy="2603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043" y="1270695"/>
            <a:ext cx="3175300" cy="23814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082" y="4009659"/>
            <a:ext cx="3171051" cy="2378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52" y="3917459"/>
            <a:ext cx="3513954" cy="26354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8172" y="152314"/>
            <a:ext cx="1419225" cy="142875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898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D3CAF002-39EA-4CF7-8778-B5025A32C5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692" y="5899852"/>
            <a:ext cx="1287308" cy="1306146"/>
          </a:xfrm>
          <a:prstGeom prst="ellipse">
            <a:avLst/>
          </a:prstGeom>
          <a:ln>
            <a:noFill/>
          </a:ln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350" y="5333231"/>
            <a:ext cx="2024799" cy="2054430"/>
          </a:xfrm>
          <a:prstGeom prst="ellipse">
            <a:avLst/>
          </a:prstGeom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2700887" y="228074"/>
            <a:ext cx="6096000" cy="88178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altLang="pt-BR" dirty="0">
                <a:cs typeface="Arial" panose="020B0604020202020204" pitchFamily="34" charset="0"/>
              </a:rPr>
              <a:t>ESTADO DO MARANHÃO</a:t>
            </a:r>
          </a:p>
          <a:p>
            <a:pPr algn="ctr">
              <a:lnSpc>
                <a:spcPct val="95000"/>
              </a:lnSpc>
            </a:pPr>
            <a:r>
              <a:rPr lang="de-DE" altLang="pt-BR" dirty="0">
                <a:cs typeface="Arial" panose="020B0604020202020204" pitchFamily="34" charset="0"/>
              </a:rPr>
              <a:t>MINISTÉRIO PÚBLICO</a:t>
            </a:r>
          </a:p>
          <a:p>
            <a:pPr algn="ctr">
              <a:lnSpc>
                <a:spcPct val="95000"/>
              </a:lnSpc>
            </a:pPr>
            <a:r>
              <a:rPr lang="de-DE" altLang="pt-BR" dirty="0">
                <a:cs typeface="Arial" panose="020B0604020202020204" pitchFamily="34" charset="0"/>
              </a:rPr>
              <a:t>PROCURADORIA GERAL DE JUSTIÇA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63" y="1501328"/>
            <a:ext cx="2951595" cy="221369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690" y="1229718"/>
            <a:ext cx="2993136" cy="22448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>
            <a:reflection blurRad="12700" stA="30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63" y="4279383"/>
            <a:ext cx="3148584" cy="236143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591" y="4131318"/>
            <a:ext cx="3205101" cy="24038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  <a:reflection blurRad="6350" stA="52000" endA="300" endPos="30000" dir="5400000" sy="-100000" algn="bl" rotWithShape="0"/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468" y="1374160"/>
            <a:ext cx="3121152" cy="23408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  <a:reflection blurRad="6350" stA="35000" endPos="30000" dir="5400000" sy="-100000" algn="bl" rotWithShape="0"/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124" y="3979330"/>
            <a:ext cx="2971800" cy="22288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>
            <a:reflection blurRad="12700" stA="30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8172" y="152314"/>
            <a:ext cx="1419225" cy="142875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1625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D3CAF002-39EA-4CF7-8778-B5025A32C5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692" y="5899852"/>
            <a:ext cx="1287308" cy="1306146"/>
          </a:xfrm>
          <a:prstGeom prst="ellipse">
            <a:avLst/>
          </a:prstGeom>
          <a:ln>
            <a:noFill/>
          </a:ln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350" y="5333231"/>
            <a:ext cx="2024799" cy="2054430"/>
          </a:xfrm>
          <a:prstGeom prst="ellipse">
            <a:avLst/>
          </a:prstGeom>
          <a:ln>
            <a:noFill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8172" y="152314"/>
            <a:ext cx="1419225" cy="142875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" name="Retângulo 7"/>
          <p:cNvSpPr/>
          <p:nvPr/>
        </p:nvSpPr>
        <p:spPr>
          <a:xfrm>
            <a:off x="2700887" y="228074"/>
            <a:ext cx="6096000" cy="88178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altLang="pt-BR" dirty="0">
                <a:cs typeface="Arial" panose="020B0604020202020204" pitchFamily="34" charset="0"/>
              </a:rPr>
              <a:t>ESTADO DO MARANHÃO</a:t>
            </a:r>
          </a:p>
          <a:p>
            <a:pPr algn="ctr">
              <a:lnSpc>
                <a:spcPct val="95000"/>
              </a:lnSpc>
            </a:pPr>
            <a:r>
              <a:rPr lang="de-DE" altLang="pt-BR" dirty="0">
                <a:cs typeface="Arial" panose="020B0604020202020204" pitchFamily="34" charset="0"/>
              </a:rPr>
              <a:t>MINISTÉRIO PÚBLICO</a:t>
            </a:r>
          </a:p>
          <a:p>
            <a:pPr algn="ctr">
              <a:lnSpc>
                <a:spcPct val="95000"/>
              </a:lnSpc>
            </a:pPr>
            <a:r>
              <a:rPr lang="de-DE" altLang="pt-BR" dirty="0">
                <a:cs typeface="Arial" panose="020B0604020202020204" pitchFamily="34" charset="0"/>
              </a:rPr>
              <a:t>PROCURADORIA GERAL DE JUSTIÇA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896112" y="1342031"/>
            <a:ext cx="106236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 smtClean="0"/>
              <a:t>Custo Total da Reforma civil</a:t>
            </a:r>
          </a:p>
          <a:p>
            <a:pPr algn="just"/>
            <a:endParaRPr lang="pt-BR" sz="2400" dirty="0"/>
          </a:p>
        </p:txBody>
      </p:sp>
      <p:sp>
        <p:nvSpPr>
          <p:cNvPr id="3" name="CaixaDeTexto 2"/>
          <p:cNvSpPr txBox="1"/>
          <p:nvPr/>
        </p:nvSpPr>
        <p:spPr>
          <a:xfrm>
            <a:off x="896112" y="4625965"/>
            <a:ext cx="945489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 smtClean="0"/>
              <a:t>Área construída: 4.370,62 m² + Área Urbanizada: 3.094,58 m²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 smtClean="0"/>
              <a:t>Custo por m² da área construída: R$ 3.157,75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Custo por m² da área </a:t>
            </a:r>
            <a:r>
              <a:rPr lang="pt-BR" sz="2400" dirty="0" smtClean="0"/>
              <a:t>total: </a:t>
            </a:r>
            <a:r>
              <a:rPr lang="pt-BR" sz="2400" dirty="0"/>
              <a:t>R$ </a:t>
            </a:r>
            <a:r>
              <a:rPr lang="pt-BR" sz="2400" dirty="0" smtClean="0"/>
              <a:t>1.848,75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400" dirty="0" smtClean="0"/>
          </a:p>
          <a:p>
            <a:pPr algn="ctr"/>
            <a:r>
              <a:rPr lang="pt-BR" dirty="0" smtClean="0"/>
              <a:t>Valor comercial médio do m² para a região: R$ 6.000,00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112" y="2003408"/>
            <a:ext cx="9182060" cy="23591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52598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D3CAF002-39EA-4CF7-8778-B5025A32C5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692" y="5899852"/>
            <a:ext cx="1287308" cy="1306146"/>
          </a:xfrm>
          <a:prstGeom prst="ellipse">
            <a:avLst/>
          </a:prstGeom>
          <a:ln>
            <a:noFill/>
          </a:ln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350" y="5333231"/>
            <a:ext cx="2024799" cy="2054430"/>
          </a:xfrm>
          <a:prstGeom prst="ellipse">
            <a:avLst/>
          </a:prstGeom>
          <a:ln>
            <a:noFill/>
          </a:ln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6E099779-05BF-4FF6-99F7-D5E036F2B4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091" y="4703986"/>
            <a:ext cx="2614683" cy="2652946"/>
          </a:xfrm>
          <a:prstGeom prst="ellipse">
            <a:avLst/>
          </a:prstGeom>
          <a:ln>
            <a:noFill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8172" y="152314"/>
            <a:ext cx="1419225" cy="142875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" name="Retângulo 7"/>
          <p:cNvSpPr/>
          <p:nvPr/>
        </p:nvSpPr>
        <p:spPr>
          <a:xfrm>
            <a:off x="2700887" y="228074"/>
            <a:ext cx="6096000" cy="88178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altLang="pt-BR" dirty="0">
                <a:cs typeface="Arial" panose="020B0604020202020204" pitchFamily="34" charset="0"/>
              </a:rPr>
              <a:t>ESTADO DO MARANHÃO</a:t>
            </a:r>
          </a:p>
          <a:p>
            <a:pPr algn="ctr">
              <a:lnSpc>
                <a:spcPct val="95000"/>
              </a:lnSpc>
            </a:pPr>
            <a:r>
              <a:rPr lang="de-DE" altLang="pt-BR" dirty="0">
                <a:cs typeface="Arial" panose="020B0604020202020204" pitchFamily="34" charset="0"/>
              </a:rPr>
              <a:t>MINISTÉRIO PÚBLICO</a:t>
            </a:r>
          </a:p>
          <a:p>
            <a:pPr algn="ctr">
              <a:lnSpc>
                <a:spcPct val="95000"/>
              </a:lnSpc>
            </a:pPr>
            <a:r>
              <a:rPr lang="de-DE" altLang="pt-BR" dirty="0">
                <a:cs typeface="Arial" panose="020B0604020202020204" pitchFamily="34" charset="0"/>
              </a:rPr>
              <a:t>PROCURADORIA GERAL DE JUSTIÇA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2284919" y="2210309"/>
            <a:ext cx="79918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 smtClean="0"/>
              <a:t>Investimentos em aparelhamento tecnológico da </a:t>
            </a:r>
          </a:p>
          <a:p>
            <a:pPr algn="ctr"/>
            <a:r>
              <a:rPr lang="pt-BR" sz="3600" dirty="0" smtClean="0"/>
              <a:t>Sede das Promotorias da Capital</a:t>
            </a: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407973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D3CAF002-39EA-4CF7-8778-B5025A32C5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692" y="5899852"/>
            <a:ext cx="1287308" cy="1306146"/>
          </a:xfrm>
          <a:prstGeom prst="ellipse">
            <a:avLst/>
          </a:prstGeom>
          <a:ln>
            <a:noFill/>
          </a:ln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350" y="5333231"/>
            <a:ext cx="2024799" cy="2054430"/>
          </a:xfrm>
          <a:prstGeom prst="ellipse">
            <a:avLst/>
          </a:prstGeom>
          <a:ln>
            <a:noFill/>
          </a:ln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6E099779-05BF-4FF6-99F7-D5E036F2B4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091" y="4703986"/>
            <a:ext cx="2614683" cy="2652946"/>
          </a:xfrm>
          <a:prstGeom prst="ellipse">
            <a:avLst/>
          </a:prstGeom>
          <a:ln>
            <a:noFill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8172" y="152314"/>
            <a:ext cx="1419225" cy="142875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" name="Retângulo 7"/>
          <p:cNvSpPr/>
          <p:nvPr/>
        </p:nvSpPr>
        <p:spPr>
          <a:xfrm>
            <a:off x="2700887" y="228074"/>
            <a:ext cx="6096000" cy="88178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altLang="pt-BR" dirty="0">
                <a:cs typeface="Arial" panose="020B0604020202020204" pitchFamily="34" charset="0"/>
              </a:rPr>
              <a:t>ESTADO DO MARANHÃO</a:t>
            </a:r>
          </a:p>
          <a:p>
            <a:pPr algn="ctr">
              <a:lnSpc>
                <a:spcPct val="95000"/>
              </a:lnSpc>
            </a:pPr>
            <a:r>
              <a:rPr lang="de-DE" altLang="pt-BR" dirty="0">
                <a:cs typeface="Arial" panose="020B0604020202020204" pitchFamily="34" charset="0"/>
              </a:rPr>
              <a:t>MINISTÉRIO PÚBLICO</a:t>
            </a:r>
          </a:p>
          <a:p>
            <a:pPr algn="ctr">
              <a:lnSpc>
                <a:spcPct val="95000"/>
              </a:lnSpc>
            </a:pPr>
            <a:r>
              <a:rPr lang="de-DE" altLang="pt-BR" dirty="0">
                <a:cs typeface="Arial" panose="020B0604020202020204" pitchFamily="34" charset="0"/>
              </a:rPr>
              <a:t>PROCURADORIA GERAL DE JUSTIÇA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896112" y="1342031"/>
            <a:ext cx="1062368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/>
              <a:t>05) Empresa </a:t>
            </a:r>
            <a:r>
              <a:rPr lang="pt-BR" sz="2400" dirty="0" err="1"/>
              <a:t>Fonmart</a:t>
            </a:r>
            <a:r>
              <a:rPr lang="pt-BR" sz="2400" dirty="0"/>
              <a:t> Tecnologia </a:t>
            </a:r>
            <a:r>
              <a:rPr lang="pt-BR" sz="2400" dirty="0" err="1"/>
              <a:t>Ltda</a:t>
            </a:r>
            <a:r>
              <a:rPr lang="pt-BR" sz="2400" dirty="0"/>
              <a:t> </a:t>
            </a:r>
            <a:endParaRPr lang="pt-BR" sz="2400" dirty="0" smtClean="0"/>
          </a:p>
          <a:p>
            <a:pPr algn="just"/>
            <a:endParaRPr lang="pt-BR" dirty="0" smtClean="0"/>
          </a:p>
          <a:p>
            <a:pPr algn="just"/>
            <a:r>
              <a:rPr lang="pt-BR" sz="2400" dirty="0" smtClean="0"/>
              <a:t>Objeto</a:t>
            </a:r>
            <a:r>
              <a:rPr lang="pt-BR" sz="2400" dirty="0"/>
              <a:t>: Cabeamento estruturado e rede lógica do prédio-sede das Promotorias de Justiça da Capital, referente ao fornecimento de infraestruturas de: Sistema de Cabeamento Estruturado para Computadores, Ativos de Rede Local, Telefones, Câmeras e Outros Dispositivos; Enlaces de Fibras Ópticas; Rede Elétrica Dedicada a TI (Comum para Impressoras e Estabilizada e Ininterrupta para Computadores); Sistema de Controle de Acesso (Indoor e Outdoor); Sistema de Detecção e Alarme de Incêndio - SDAI; Sistema de Detecção, Alarme e Combate de Incêndio para Data Center - SDACI-DC e Salas de Telecomunicações</a:t>
            </a:r>
            <a:r>
              <a:rPr lang="pt-BR" sz="2400" dirty="0" smtClean="0"/>
              <a:t>;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298097421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D3CAF002-39EA-4CF7-8778-B5025A32C5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692" y="5899852"/>
            <a:ext cx="1287308" cy="1306146"/>
          </a:xfrm>
          <a:prstGeom prst="ellipse">
            <a:avLst/>
          </a:prstGeom>
          <a:ln>
            <a:noFill/>
          </a:ln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350" y="5333231"/>
            <a:ext cx="2024799" cy="2054430"/>
          </a:xfrm>
          <a:prstGeom prst="ellipse">
            <a:avLst/>
          </a:prstGeom>
          <a:ln>
            <a:noFill/>
          </a:ln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6E099779-05BF-4FF6-99F7-D5E036F2B4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091" y="4703986"/>
            <a:ext cx="2614683" cy="2652946"/>
          </a:xfrm>
          <a:prstGeom prst="ellipse">
            <a:avLst/>
          </a:prstGeom>
          <a:ln>
            <a:noFill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8172" y="152314"/>
            <a:ext cx="1419225" cy="142875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" name="Retângulo 7"/>
          <p:cNvSpPr/>
          <p:nvPr/>
        </p:nvSpPr>
        <p:spPr>
          <a:xfrm>
            <a:off x="2700887" y="228074"/>
            <a:ext cx="6096000" cy="88178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altLang="pt-BR" dirty="0">
                <a:cs typeface="Arial" panose="020B0604020202020204" pitchFamily="34" charset="0"/>
              </a:rPr>
              <a:t>ESTADO DO MARANHÃO</a:t>
            </a:r>
          </a:p>
          <a:p>
            <a:pPr algn="ctr">
              <a:lnSpc>
                <a:spcPct val="95000"/>
              </a:lnSpc>
            </a:pPr>
            <a:r>
              <a:rPr lang="de-DE" altLang="pt-BR" dirty="0">
                <a:cs typeface="Arial" panose="020B0604020202020204" pitchFamily="34" charset="0"/>
              </a:rPr>
              <a:t>MINISTÉRIO PÚBLICO</a:t>
            </a:r>
          </a:p>
          <a:p>
            <a:pPr algn="ctr">
              <a:lnSpc>
                <a:spcPct val="95000"/>
              </a:lnSpc>
            </a:pPr>
            <a:r>
              <a:rPr lang="de-DE" altLang="pt-BR" dirty="0">
                <a:cs typeface="Arial" panose="020B0604020202020204" pitchFamily="34" charset="0"/>
              </a:rPr>
              <a:t>PROCURADORIA GERAL DE JUSTIÇA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896112" y="1342031"/>
            <a:ext cx="1062368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 smtClean="0"/>
              <a:t>Sistema </a:t>
            </a:r>
            <a:r>
              <a:rPr lang="pt-BR" sz="2400" dirty="0"/>
              <a:t>de Sonorização Ambiente/Emergência e Integração com os Sistemas de Segurança Eletrônica e Gerenciamento Predial existentes na Sede da PGJMA, incluindo equipamentos, softwares, materiais, insumos e acessórios, serviços civis, transporte de equipamentos e materiais, serviços de treinamentos operacionais e operação assistida das infraestruturas e soluções a serem implantadas, além de Instalações Complementares de Luminárias e Forro de Gesso Removível para atender às necessidades da Sede das Promotorias de Justiça de Capital</a:t>
            </a:r>
            <a:r>
              <a:rPr lang="pt-BR" sz="2400" dirty="0" smtClean="0"/>
              <a:t>.</a:t>
            </a:r>
          </a:p>
          <a:p>
            <a:pPr algn="just"/>
            <a:endParaRPr lang="pt-BR" dirty="0" smtClean="0"/>
          </a:p>
          <a:p>
            <a:pPr algn="just"/>
            <a:r>
              <a:rPr lang="pt-BR" sz="2400" dirty="0" smtClean="0"/>
              <a:t>Contrato </a:t>
            </a:r>
            <a:r>
              <a:rPr lang="pt-BR" sz="2400" dirty="0"/>
              <a:t>nº </a:t>
            </a:r>
            <a:r>
              <a:rPr lang="pt-BR" sz="2400" dirty="0" smtClean="0"/>
              <a:t>26/2017</a:t>
            </a:r>
          </a:p>
          <a:p>
            <a:pPr algn="just"/>
            <a:endParaRPr lang="pt-BR" dirty="0" smtClean="0"/>
          </a:p>
          <a:p>
            <a:pPr algn="just"/>
            <a:r>
              <a:rPr lang="pt-BR" sz="2400" dirty="0" smtClean="0"/>
              <a:t>Início </a:t>
            </a:r>
            <a:r>
              <a:rPr lang="pt-BR" sz="2400" dirty="0"/>
              <a:t>da execução: </a:t>
            </a:r>
            <a:r>
              <a:rPr lang="pt-BR" sz="2400" dirty="0" smtClean="0"/>
              <a:t>27/07/2017</a:t>
            </a:r>
          </a:p>
          <a:p>
            <a:pPr algn="just"/>
            <a:endParaRPr lang="pt-BR" dirty="0" smtClean="0"/>
          </a:p>
          <a:p>
            <a:pPr algn="just"/>
            <a:r>
              <a:rPr lang="pt-BR" sz="2400" dirty="0"/>
              <a:t>Custo Total: R$ </a:t>
            </a:r>
            <a:r>
              <a:rPr lang="pt-BR" sz="2400" dirty="0" smtClean="0"/>
              <a:t>8.329.589,97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40404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D3CAF002-39EA-4CF7-8778-B5025A32C5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692" y="5899852"/>
            <a:ext cx="1287308" cy="1306146"/>
          </a:xfrm>
          <a:prstGeom prst="ellipse">
            <a:avLst/>
          </a:prstGeom>
          <a:ln>
            <a:noFill/>
          </a:ln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350" y="5333231"/>
            <a:ext cx="2024799" cy="2054430"/>
          </a:xfrm>
          <a:prstGeom prst="ellipse">
            <a:avLst/>
          </a:prstGeom>
          <a:ln>
            <a:noFill/>
          </a:ln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6E099779-05BF-4FF6-99F7-D5E036F2B4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807" y="4724539"/>
            <a:ext cx="2614683" cy="2652946"/>
          </a:xfrm>
          <a:prstGeom prst="ellipse">
            <a:avLst/>
          </a:prstGeom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2700887" y="228074"/>
            <a:ext cx="6096000" cy="88178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altLang="pt-BR" dirty="0">
                <a:cs typeface="Arial" panose="020B0604020202020204" pitchFamily="34" charset="0"/>
              </a:rPr>
              <a:t>ESTADO DO MARANHÃO</a:t>
            </a:r>
          </a:p>
          <a:p>
            <a:pPr algn="ctr">
              <a:lnSpc>
                <a:spcPct val="95000"/>
              </a:lnSpc>
            </a:pPr>
            <a:r>
              <a:rPr lang="de-DE" altLang="pt-BR" dirty="0">
                <a:cs typeface="Arial" panose="020B0604020202020204" pitchFamily="34" charset="0"/>
              </a:rPr>
              <a:t>MINISTÉRIO PÚBLICO</a:t>
            </a:r>
          </a:p>
          <a:p>
            <a:pPr algn="ctr">
              <a:lnSpc>
                <a:spcPct val="95000"/>
              </a:lnSpc>
            </a:pPr>
            <a:r>
              <a:rPr lang="de-DE" altLang="pt-BR" dirty="0">
                <a:cs typeface="Arial" panose="020B0604020202020204" pitchFamily="34" charset="0"/>
              </a:rPr>
              <a:t>PROCURADORIA GERAL DE JUSTIÇA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" r="8426"/>
          <a:stretch/>
        </p:blipFill>
        <p:spPr>
          <a:xfrm>
            <a:off x="275059" y="1345459"/>
            <a:ext cx="3108960" cy="4789998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  <a:reflection blurRad="6350" stA="52000" endA="300" endPos="35000" dir="5400000" sy="-100000" algn="bl" rotWithShape="0"/>
          </a:effectLst>
          <a:scene3d>
            <a:camera prst="perspectiveContrastingRightFacing"/>
            <a:lightRig rig="threePt" dir="t"/>
          </a:scene3d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4" r="8365"/>
          <a:stretch/>
        </p:blipFill>
        <p:spPr>
          <a:xfrm>
            <a:off x="8879826" y="1345459"/>
            <a:ext cx="3097844" cy="4789998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  <a:reflection blurRad="6350" stA="52000" endA="300" endPos="35000" dir="5400000" sy="-100000" algn="bl" rotWithShape="0"/>
          </a:effectLst>
          <a:scene3d>
            <a:camera prst="perspectiveContrastingLeftFacing"/>
            <a:lightRig rig="threePt" dir="t"/>
          </a:scene3d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233" y="1885941"/>
            <a:ext cx="4945379" cy="3709034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8172" y="152314"/>
            <a:ext cx="1419225" cy="142875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8762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21000" detail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377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8172" y="152314"/>
            <a:ext cx="1419225" cy="142875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5" name="Retângulo 14"/>
          <p:cNvSpPr/>
          <p:nvPr/>
        </p:nvSpPr>
        <p:spPr>
          <a:xfrm>
            <a:off x="5596128" y="576072"/>
            <a:ext cx="164592" cy="5943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" name="Retângulo 15"/>
          <p:cNvSpPr/>
          <p:nvPr/>
        </p:nvSpPr>
        <p:spPr>
          <a:xfrm>
            <a:off x="5184648" y="0"/>
            <a:ext cx="1060704" cy="5760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 7"/>
          <p:cNvSpPr/>
          <p:nvPr/>
        </p:nvSpPr>
        <p:spPr>
          <a:xfrm>
            <a:off x="2700887" y="228074"/>
            <a:ext cx="6096000" cy="88178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altLang="pt-BR" dirty="0">
                <a:solidFill>
                  <a:srgbClr val="000000"/>
                </a:solidFill>
                <a:cs typeface="Arial" panose="020B0604020202020204" pitchFamily="34" charset="0"/>
              </a:rPr>
              <a:t>ESTADO DO MARANHÃO</a:t>
            </a:r>
          </a:p>
          <a:p>
            <a:pPr algn="ctr">
              <a:lnSpc>
                <a:spcPct val="95000"/>
              </a:lnSpc>
            </a:pPr>
            <a:r>
              <a:rPr lang="de-DE" altLang="pt-BR" dirty="0">
                <a:solidFill>
                  <a:srgbClr val="000000"/>
                </a:solidFill>
                <a:cs typeface="Arial" panose="020B0604020202020204" pitchFamily="34" charset="0"/>
              </a:rPr>
              <a:t>MINISTÉRIO PÚBLICO</a:t>
            </a:r>
          </a:p>
          <a:p>
            <a:pPr algn="ctr">
              <a:lnSpc>
                <a:spcPct val="95000"/>
              </a:lnSpc>
            </a:pPr>
            <a:r>
              <a:rPr lang="de-DE" altLang="pt-BR" dirty="0">
                <a:solidFill>
                  <a:srgbClr val="000000"/>
                </a:solidFill>
                <a:cs typeface="Arial" panose="020B0604020202020204" pitchFamily="34" charset="0"/>
              </a:rPr>
              <a:t>PROCURADORIA GERAL DE JUSTIÇA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7882128" y="795529"/>
            <a:ext cx="146304" cy="5669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8" name="Retângulo 17"/>
          <p:cNvSpPr/>
          <p:nvPr/>
        </p:nvSpPr>
        <p:spPr>
          <a:xfrm>
            <a:off x="1542900" y="1809138"/>
            <a:ext cx="8720489" cy="2897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t-BR" sz="4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RELATÓRIO DA OBRA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t-BR" sz="4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“SEDE DAS PROMOTORIAS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t-BR" sz="4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JUSTIÇA DA CAPITAL”</a:t>
            </a:r>
          </a:p>
        </p:txBody>
      </p:sp>
    </p:spTree>
    <p:extLst>
      <p:ext uri="{BB962C8B-B14F-4D97-AF65-F5344CB8AC3E}">
        <p14:creationId xmlns:p14="http://schemas.microsoft.com/office/powerpoint/2010/main" val="1198959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7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D3CAF002-39EA-4CF7-8778-B5025A32C5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692" y="5899852"/>
            <a:ext cx="1287308" cy="1306146"/>
          </a:xfrm>
          <a:prstGeom prst="ellipse">
            <a:avLst/>
          </a:prstGeom>
          <a:ln>
            <a:noFill/>
          </a:ln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350" y="5333231"/>
            <a:ext cx="2024799" cy="2054430"/>
          </a:xfrm>
          <a:prstGeom prst="ellipse">
            <a:avLst/>
          </a:prstGeom>
          <a:ln>
            <a:noFill/>
          </a:ln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6E099779-05BF-4FF6-99F7-D5E036F2B4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807" y="4724539"/>
            <a:ext cx="2614683" cy="2652946"/>
          </a:xfrm>
          <a:prstGeom prst="ellipse">
            <a:avLst/>
          </a:prstGeom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2700887" y="228074"/>
            <a:ext cx="6096000" cy="88178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altLang="pt-BR" dirty="0">
                <a:cs typeface="Arial" panose="020B0604020202020204" pitchFamily="34" charset="0"/>
              </a:rPr>
              <a:t>ESTADO DO MARANHÃO</a:t>
            </a:r>
          </a:p>
          <a:p>
            <a:pPr algn="ctr">
              <a:lnSpc>
                <a:spcPct val="95000"/>
              </a:lnSpc>
            </a:pPr>
            <a:r>
              <a:rPr lang="de-DE" altLang="pt-BR" dirty="0">
                <a:cs typeface="Arial" panose="020B0604020202020204" pitchFamily="34" charset="0"/>
              </a:rPr>
              <a:t>MINISTÉRIO PÚBLICO</a:t>
            </a:r>
          </a:p>
          <a:p>
            <a:pPr algn="ctr">
              <a:lnSpc>
                <a:spcPct val="95000"/>
              </a:lnSpc>
            </a:pPr>
            <a:r>
              <a:rPr lang="de-DE" altLang="pt-BR" dirty="0">
                <a:cs typeface="Arial" panose="020B0604020202020204" pitchFamily="34" charset="0"/>
              </a:rPr>
              <a:t>PROCURADORIA GERAL DE JUSTIÇA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64" y="1345456"/>
            <a:ext cx="3761240" cy="5014987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0"/>
          </a:effectLst>
          <a:scene3d>
            <a:camera prst="perspectiveLeft"/>
            <a:lightRig rig="threePt" dir="t"/>
          </a:scene3d>
          <a:sp3d>
            <a:bevelT w="139700" h="133350"/>
          </a:sp3d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475" y="1345455"/>
            <a:ext cx="3761240" cy="5014987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perspectiveRight"/>
            <a:lightRig rig="threePt" dir="t"/>
          </a:scene3d>
          <a:sp3d>
            <a:bevelT w="139700" h="133350"/>
          </a:sp3d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8172" y="152314"/>
            <a:ext cx="1419225" cy="142875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589" y="4009793"/>
            <a:ext cx="3134199" cy="2350649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perspectiveBelow"/>
            <a:lightRig rig="threePt" dir="t"/>
          </a:scene3d>
          <a:sp3d>
            <a:bevelT w="139700" h="133350"/>
          </a:sp3d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589" y="1291595"/>
            <a:ext cx="3134199" cy="2360825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perspectiveAbove"/>
            <a:lightRig rig="threePt" dir="t"/>
          </a:scene3d>
          <a:sp3d>
            <a:bevelT w="139700" h="133350"/>
          </a:sp3d>
        </p:spPr>
      </p:pic>
    </p:spTree>
    <p:extLst>
      <p:ext uri="{BB962C8B-B14F-4D97-AF65-F5344CB8AC3E}">
        <p14:creationId xmlns:p14="http://schemas.microsoft.com/office/powerpoint/2010/main" val="2726678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D3CAF002-39EA-4CF7-8778-B5025A32C5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692" y="5899852"/>
            <a:ext cx="1287308" cy="1306146"/>
          </a:xfrm>
          <a:prstGeom prst="ellipse">
            <a:avLst/>
          </a:prstGeom>
          <a:ln>
            <a:noFill/>
          </a:ln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350" y="5333231"/>
            <a:ext cx="2024799" cy="2054430"/>
          </a:xfrm>
          <a:prstGeom prst="ellipse">
            <a:avLst/>
          </a:prstGeom>
          <a:ln>
            <a:noFill/>
          </a:ln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6E099779-05BF-4FF6-99F7-D5E036F2B4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091" y="4703986"/>
            <a:ext cx="2614683" cy="2652946"/>
          </a:xfrm>
          <a:prstGeom prst="ellipse">
            <a:avLst/>
          </a:prstGeom>
          <a:ln>
            <a:noFill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8172" y="152314"/>
            <a:ext cx="1419225" cy="142875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" name="Retângulo 7"/>
          <p:cNvSpPr/>
          <p:nvPr/>
        </p:nvSpPr>
        <p:spPr>
          <a:xfrm>
            <a:off x="2700887" y="228074"/>
            <a:ext cx="6096000" cy="88178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altLang="pt-BR" dirty="0">
                <a:cs typeface="Arial" panose="020B0604020202020204" pitchFamily="34" charset="0"/>
              </a:rPr>
              <a:t>ESTADO DO MARANHÃO</a:t>
            </a:r>
          </a:p>
          <a:p>
            <a:pPr algn="ctr">
              <a:lnSpc>
                <a:spcPct val="95000"/>
              </a:lnSpc>
            </a:pPr>
            <a:r>
              <a:rPr lang="de-DE" altLang="pt-BR" dirty="0">
                <a:cs typeface="Arial" panose="020B0604020202020204" pitchFamily="34" charset="0"/>
              </a:rPr>
              <a:t>MINISTÉRIO PÚBLICO</a:t>
            </a:r>
          </a:p>
          <a:p>
            <a:pPr algn="ctr">
              <a:lnSpc>
                <a:spcPct val="95000"/>
              </a:lnSpc>
            </a:pPr>
            <a:r>
              <a:rPr lang="de-DE" altLang="pt-BR" dirty="0">
                <a:cs typeface="Arial" panose="020B0604020202020204" pitchFamily="34" charset="0"/>
              </a:rPr>
              <a:t>PROCURADORIA GERAL DE JUSTIÇA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005840" y="1633601"/>
            <a:ext cx="1062368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/>
              <a:t>06) Empresa VR Climatização e Ar condicionado </a:t>
            </a:r>
            <a:r>
              <a:rPr lang="pt-BR" sz="2400" dirty="0" err="1" smtClean="0"/>
              <a:t>Ltda</a:t>
            </a:r>
            <a:endParaRPr lang="pt-BR" sz="2400" dirty="0" smtClean="0"/>
          </a:p>
          <a:p>
            <a:pPr algn="just"/>
            <a:endParaRPr lang="pt-BR" dirty="0" smtClean="0"/>
          </a:p>
          <a:p>
            <a:pPr algn="just"/>
            <a:r>
              <a:rPr lang="pt-BR" sz="2400" dirty="0" smtClean="0"/>
              <a:t>Objeto</a:t>
            </a:r>
            <a:r>
              <a:rPr lang="pt-BR" sz="2400" dirty="0"/>
              <a:t>: Sistema de Refrigeração do prédio-sede das Promotorias de Justiça da Capital</a:t>
            </a:r>
            <a:r>
              <a:rPr lang="pt-BR" sz="2400" dirty="0" smtClean="0"/>
              <a:t>.</a:t>
            </a:r>
          </a:p>
          <a:p>
            <a:pPr algn="just"/>
            <a:endParaRPr lang="pt-BR" dirty="0" smtClean="0"/>
          </a:p>
          <a:p>
            <a:pPr algn="just"/>
            <a:r>
              <a:rPr lang="pt-BR" sz="2400" dirty="0" smtClean="0"/>
              <a:t>Contrato </a:t>
            </a:r>
            <a:r>
              <a:rPr lang="pt-BR" sz="2400" dirty="0"/>
              <a:t>nº </a:t>
            </a:r>
            <a:r>
              <a:rPr lang="pt-BR" sz="2400" dirty="0" smtClean="0"/>
              <a:t>34/2017</a:t>
            </a:r>
          </a:p>
          <a:p>
            <a:pPr algn="just"/>
            <a:endParaRPr lang="pt-BR" dirty="0" smtClean="0"/>
          </a:p>
          <a:p>
            <a:pPr algn="just"/>
            <a:r>
              <a:rPr lang="pt-BR" sz="2400" dirty="0" smtClean="0"/>
              <a:t>Início </a:t>
            </a:r>
            <a:r>
              <a:rPr lang="pt-BR" sz="2400" dirty="0"/>
              <a:t>da execução: </a:t>
            </a:r>
            <a:r>
              <a:rPr lang="pt-BR" sz="2400" dirty="0" smtClean="0"/>
              <a:t>31/07/2017</a:t>
            </a:r>
          </a:p>
          <a:p>
            <a:pPr algn="just"/>
            <a:endParaRPr lang="pt-BR" dirty="0" smtClean="0"/>
          </a:p>
          <a:p>
            <a:pPr algn="just"/>
            <a:r>
              <a:rPr lang="pt-BR" sz="2400" dirty="0" smtClean="0"/>
              <a:t>Custo </a:t>
            </a:r>
            <a:r>
              <a:rPr lang="pt-BR" sz="2400" dirty="0"/>
              <a:t>total: R$ 2.837.620,00</a:t>
            </a:r>
          </a:p>
        </p:txBody>
      </p:sp>
    </p:spTree>
    <p:extLst>
      <p:ext uri="{BB962C8B-B14F-4D97-AF65-F5344CB8AC3E}">
        <p14:creationId xmlns:p14="http://schemas.microsoft.com/office/powerpoint/2010/main" val="347361244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D3CAF002-39EA-4CF7-8778-B5025A32C5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692" y="5899852"/>
            <a:ext cx="1287308" cy="1306146"/>
          </a:xfrm>
          <a:prstGeom prst="ellipse">
            <a:avLst/>
          </a:prstGeom>
          <a:ln>
            <a:noFill/>
          </a:ln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350" y="5333231"/>
            <a:ext cx="2024799" cy="2054430"/>
          </a:xfrm>
          <a:prstGeom prst="ellipse">
            <a:avLst/>
          </a:prstGeom>
          <a:ln>
            <a:noFill/>
          </a:ln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6E099779-05BF-4FF6-99F7-D5E036F2B4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091" y="4703986"/>
            <a:ext cx="2614683" cy="2652946"/>
          </a:xfrm>
          <a:prstGeom prst="ellipse">
            <a:avLst/>
          </a:prstGeom>
          <a:ln>
            <a:noFill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8172" y="152314"/>
            <a:ext cx="1419225" cy="142875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" name="Retângulo 7"/>
          <p:cNvSpPr/>
          <p:nvPr/>
        </p:nvSpPr>
        <p:spPr>
          <a:xfrm>
            <a:off x="2700887" y="228074"/>
            <a:ext cx="6096000" cy="88178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altLang="pt-BR" dirty="0">
                <a:cs typeface="Arial" panose="020B0604020202020204" pitchFamily="34" charset="0"/>
              </a:rPr>
              <a:t>ESTADO DO MARANHÃO</a:t>
            </a:r>
          </a:p>
          <a:p>
            <a:pPr algn="ctr">
              <a:lnSpc>
                <a:spcPct val="95000"/>
              </a:lnSpc>
            </a:pPr>
            <a:r>
              <a:rPr lang="de-DE" altLang="pt-BR" dirty="0">
                <a:cs typeface="Arial" panose="020B0604020202020204" pitchFamily="34" charset="0"/>
              </a:rPr>
              <a:t>MINISTÉRIO PÚBLICO</a:t>
            </a:r>
          </a:p>
          <a:p>
            <a:pPr algn="ctr">
              <a:lnSpc>
                <a:spcPct val="95000"/>
              </a:lnSpc>
            </a:pPr>
            <a:r>
              <a:rPr lang="de-DE" altLang="pt-BR" dirty="0">
                <a:cs typeface="Arial" panose="020B0604020202020204" pitchFamily="34" charset="0"/>
              </a:rPr>
              <a:t>PROCURADORIA GERAL DE JUSTIÇA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802" y="2261140"/>
            <a:ext cx="2728032" cy="3769319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532" y="1593605"/>
            <a:ext cx="2729639" cy="3769319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27" y="1594580"/>
            <a:ext cx="2728032" cy="3768344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914" y="2252542"/>
            <a:ext cx="2729639" cy="3777917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8859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D3CAF002-39EA-4CF7-8778-B5025A32C5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692" y="5899852"/>
            <a:ext cx="1287308" cy="1306146"/>
          </a:xfrm>
          <a:prstGeom prst="ellipse">
            <a:avLst/>
          </a:prstGeom>
          <a:ln>
            <a:noFill/>
          </a:ln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350" y="5333231"/>
            <a:ext cx="2024799" cy="2054430"/>
          </a:xfrm>
          <a:prstGeom prst="ellipse">
            <a:avLst/>
          </a:prstGeom>
          <a:ln>
            <a:noFill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8172" y="152314"/>
            <a:ext cx="1419225" cy="142875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" name="Retângulo 7"/>
          <p:cNvSpPr/>
          <p:nvPr/>
        </p:nvSpPr>
        <p:spPr>
          <a:xfrm>
            <a:off x="2700887" y="228074"/>
            <a:ext cx="6096000" cy="88178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altLang="pt-BR" dirty="0">
                <a:cs typeface="Arial" panose="020B0604020202020204" pitchFamily="34" charset="0"/>
              </a:rPr>
              <a:t>ESTADO DO MARANHÃO</a:t>
            </a:r>
          </a:p>
          <a:p>
            <a:pPr algn="ctr">
              <a:lnSpc>
                <a:spcPct val="95000"/>
              </a:lnSpc>
            </a:pPr>
            <a:r>
              <a:rPr lang="de-DE" altLang="pt-BR" dirty="0">
                <a:cs typeface="Arial" panose="020B0604020202020204" pitchFamily="34" charset="0"/>
              </a:rPr>
              <a:t>MINISTÉRIO PÚBLICO</a:t>
            </a:r>
          </a:p>
          <a:p>
            <a:pPr algn="ctr">
              <a:lnSpc>
                <a:spcPct val="95000"/>
              </a:lnSpc>
            </a:pPr>
            <a:r>
              <a:rPr lang="de-DE" altLang="pt-BR" dirty="0">
                <a:cs typeface="Arial" panose="020B0604020202020204" pitchFamily="34" charset="0"/>
              </a:rPr>
              <a:t>PROCURADORIA GERAL DE JUSTIÇA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896112" y="1395055"/>
            <a:ext cx="10623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 smtClean="0"/>
              <a:t>Custo Total em Aparelhamento tecnológico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896112" y="4552813"/>
            <a:ext cx="98389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Área construída: 4.370,62 m² + Área Urbanizada: 3.094,58 m²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 smtClean="0"/>
              <a:t>Custo por m² da área construída: R$ 2.555,06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Custo por m² da área total: R$ </a:t>
            </a:r>
            <a:r>
              <a:rPr lang="pt-BR" sz="2400" dirty="0" smtClean="0"/>
              <a:t>1.495,90</a:t>
            </a:r>
            <a:endParaRPr lang="pt-B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400" dirty="0" smtClean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113" y="2299571"/>
            <a:ext cx="10140696" cy="198909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68625187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D3CAF002-39EA-4CF7-8778-B5025A32C5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692" y="5899852"/>
            <a:ext cx="1287308" cy="1306146"/>
          </a:xfrm>
          <a:prstGeom prst="ellipse">
            <a:avLst/>
          </a:prstGeom>
          <a:ln>
            <a:noFill/>
          </a:ln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350" y="5333231"/>
            <a:ext cx="2024799" cy="2054430"/>
          </a:xfrm>
          <a:prstGeom prst="ellipse">
            <a:avLst/>
          </a:prstGeom>
          <a:ln>
            <a:noFill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8172" y="152314"/>
            <a:ext cx="1419225" cy="142875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" name="Retângulo 7"/>
          <p:cNvSpPr/>
          <p:nvPr/>
        </p:nvSpPr>
        <p:spPr>
          <a:xfrm>
            <a:off x="2700887" y="228074"/>
            <a:ext cx="6096000" cy="88178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altLang="pt-BR" dirty="0">
                <a:cs typeface="Arial" panose="020B0604020202020204" pitchFamily="34" charset="0"/>
              </a:rPr>
              <a:t>ESTADO DO MARANHÃO</a:t>
            </a:r>
          </a:p>
          <a:p>
            <a:pPr algn="ctr">
              <a:lnSpc>
                <a:spcPct val="95000"/>
              </a:lnSpc>
            </a:pPr>
            <a:r>
              <a:rPr lang="de-DE" altLang="pt-BR" dirty="0">
                <a:cs typeface="Arial" panose="020B0604020202020204" pitchFamily="34" charset="0"/>
              </a:rPr>
              <a:t>MINISTÉRIO PÚBLICO</a:t>
            </a:r>
          </a:p>
          <a:p>
            <a:pPr algn="ctr">
              <a:lnSpc>
                <a:spcPct val="95000"/>
              </a:lnSpc>
            </a:pPr>
            <a:r>
              <a:rPr lang="de-DE" altLang="pt-BR" dirty="0">
                <a:cs typeface="Arial" panose="020B0604020202020204" pitchFamily="34" charset="0"/>
              </a:rPr>
              <a:t>PROCURADORIA GERAL DE JUSTIÇA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1682497" y="1243780"/>
            <a:ext cx="85942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/>
              <a:t>CUSTO TOTAL DA REFORMA</a:t>
            </a:r>
          </a:p>
          <a:p>
            <a:pPr algn="ctr"/>
            <a:r>
              <a:rPr lang="pt-BR" sz="2400" dirty="0" smtClean="0"/>
              <a:t>Englobando a reforma civil e o aparelhamento integral das instalações para funcionamento</a:t>
            </a:r>
            <a:endParaRPr lang="pt-BR" sz="2400" dirty="0"/>
          </a:p>
        </p:txBody>
      </p:sp>
      <p:sp>
        <p:nvSpPr>
          <p:cNvPr id="21" name="CaixaDeTexto 20"/>
          <p:cNvSpPr txBox="1"/>
          <p:nvPr/>
        </p:nvSpPr>
        <p:spPr>
          <a:xfrm>
            <a:off x="1595887" y="5026905"/>
            <a:ext cx="95232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Área construída: 4.370,62 m² + Área Urbanizada: 3.094,58 m²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 smtClean="0"/>
              <a:t>Custo total por m² da área construída: R$ 5.712,81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Custo por m² da área total: R$ </a:t>
            </a:r>
            <a:r>
              <a:rPr lang="pt-BR" sz="2400" dirty="0" smtClean="0"/>
              <a:t>3.344,66</a:t>
            </a:r>
            <a:endParaRPr lang="pt-BR" sz="2400" dirty="0"/>
          </a:p>
        </p:txBody>
      </p:sp>
      <p:pic>
        <p:nvPicPr>
          <p:cNvPr id="23" name="Imagem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8767" y="3333929"/>
            <a:ext cx="8498005" cy="40329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8767" y="2578035"/>
            <a:ext cx="8498005" cy="41163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78767" y="4214552"/>
            <a:ext cx="8498005" cy="57311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74717321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3849623" y="4626864"/>
            <a:ext cx="6693407" cy="14996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D3CAF002-39EA-4CF7-8778-B5025A32C5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692" y="5899852"/>
            <a:ext cx="1287308" cy="1306146"/>
          </a:xfrm>
          <a:prstGeom prst="ellipse">
            <a:avLst/>
          </a:prstGeom>
          <a:ln>
            <a:noFill/>
          </a:ln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350" y="5333231"/>
            <a:ext cx="2024799" cy="2054430"/>
          </a:xfrm>
          <a:prstGeom prst="ellipse">
            <a:avLst/>
          </a:prstGeom>
          <a:ln>
            <a:noFill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8172" y="152314"/>
            <a:ext cx="1419225" cy="142875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" name="Retângulo 7"/>
          <p:cNvSpPr/>
          <p:nvPr/>
        </p:nvSpPr>
        <p:spPr>
          <a:xfrm>
            <a:off x="2700887" y="228074"/>
            <a:ext cx="6096000" cy="88178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altLang="pt-BR" dirty="0">
                <a:cs typeface="Arial" panose="020B0604020202020204" pitchFamily="34" charset="0"/>
              </a:rPr>
              <a:t>ESTADO DO MARANHÃO</a:t>
            </a:r>
          </a:p>
          <a:p>
            <a:pPr algn="ctr">
              <a:lnSpc>
                <a:spcPct val="95000"/>
              </a:lnSpc>
            </a:pPr>
            <a:r>
              <a:rPr lang="de-DE" altLang="pt-BR" dirty="0">
                <a:cs typeface="Arial" panose="020B0604020202020204" pitchFamily="34" charset="0"/>
              </a:rPr>
              <a:t>MINISTÉRIO PÚBLICO</a:t>
            </a:r>
          </a:p>
          <a:p>
            <a:pPr algn="ctr">
              <a:lnSpc>
                <a:spcPct val="95000"/>
              </a:lnSpc>
            </a:pPr>
            <a:r>
              <a:rPr lang="de-DE" altLang="pt-BR" dirty="0">
                <a:cs typeface="Arial" panose="020B0604020202020204" pitchFamily="34" charset="0"/>
              </a:rPr>
              <a:t>PROCURADORIA GERAL DE JUSTIÇA</a:t>
            </a:r>
          </a:p>
        </p:txBody>
      </p:sp>
      <p:sp>
        <p:nvSpPr>
          <p:cNvPr id="2" name="Retângulo 1"/>
          <p:cNvSpPr/>
          <p:nvPr/>
        </p:nvSpPr>
        <p:spPr>
          <a:xfrm>
            <a:off x="1566090" y="1581064"/>
            <a:ext cx="8976941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/>
              <a:t>Quanto à apuração de responsabilidade pelos </a:t>
            </a:r>
            <a:r>
              <a:rPr lang="pt-BR" dirty="0" smtClean="0"/>
              <a:t>aspectos da reforma </a:t>
            </a:r>
            <a:r>
              <a:rPr lang="pt-BR" dirty="0"/>
              <a:t>do </a:t>
            </a:r>
            <a:r>
              <a:rPr lang="pt-BR" dirty="0" smtClean="0"/>
              <a:t>prédio sede </a:t>
            </a:r>
            <a:r>
              <a:rPr lang="pt-BR" dirty="0"/>
              <a:t>das Promotorias de Justiça da Capital, </a:t>
            </a:r>
            <a:r>
              <a:rPr lang="pt-BR" dirty="0" smtClean="0"/>
              <a:t>o Conselho Nacional do Ministério Público analisou duas vertentes:</a:t>
            </a:r>
          </a:p>
          <a:p>
            <a:endParaRPr lang="pt-BR" dirty="0" smtClean="0"/>
          </a:p>
          <a:p>
            <a:pPr algn="just"/>
            <a:r>
              <a:rPr lang="pt-BR" dirty="0" smtClean="0"/>
              <a:t>1 - No </a:t>
            </a:r>
            <a:r>
              <a:rPr lang="pt-BR" dirty="0"/>
              <a:t>dia 21 de outubro de 2009 foi </a:t>
            </a:r>
            <a:r>
              <a:rPr lang="pt-BR" dirty="0" smtClean="0"/>
              <a:t>instaurado, </a:t>
            </a:r>
            <a:r>
              <a:rPr lang="pt-BR" dirty="0"/>
              <a:t>no Conselho Nacional do Ministério Público (CNMP</a:t>
            </a:r>
            <a:r>
              <a:rPr lang="pt-BR" dirty="0" smtClean="0"/>
              <a:t>), </a:t>
            </a:r>
            <a:r>
              <a:rPr lang="pt-BR" dirty="0"/>
              <a:t>processo de Representação por Inércia ou por Excesso de Prazo (RIEP nº 0.00.000.001142/2009-31), </a:t>
            </a:r>
            <a:r>
              <a:rPr lang="pt-BR" dirty="0" smtClean="0"/>
              <a:t>havendo decisão final em junho/2012, reconhecendo de que não houve excesso de prazo ou inércia da administração superior, como se infere de voto do relator Conselheiro Tito Souza do Amaral, </a:t>
            </a:r>
            <a:r>
              <a:rPr lang="pt-BR" i="1" dirty="0" err="1" smtClean="0"/>
              <a:t>verbis</a:t>
            </a:r>
            <a:r>
              <a:rPr lang="pt-BR" dirty="0" smtClean="0"/>
              <a:t>:</a:t>
            </a:r>
          </a:p>
          <a:p>
            <a:endParaRPr lang="pt-BR" dirty="0"/>
          </a:p>
          <a:p>
            <a:pPr lvl="5" algn="just"/>
            <a:r>
              <a:rPr lang="pt-BR" dirty="0" smtClean="0">
                <a:effectLst/>
              </a:rPr>
              <a:t>“Portanto, considero demonstrada a não ocorrência do alegado estado de inércia da PGJ/MA, ante a proativa atuação de sua representante máxima na busca de soluções e da efetiva adoção de providências tendentes à finalização das obras. (…)”</a:t>
            </a:r>
          </a:p>
          <a:p>
            <a:endParaRPr lang="pt-BR" dirty="0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5879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75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971800" y="3699482"/>
            <a:ext cx="7525512" cy="153863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D3CAF002-39EA-4CF7-8778-B5025A32C5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692" y="5899852"/>
            <a:ext cx="1287308" cy="1306146"/>
          </a:xfrm>
          <a:prstGeom prst="ellipse">
            <a:avLst/>
          </a:prstGeom>
          <a:ln>
            <a:noFill/>
          </a:ln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4912" y="5406383"/>
            <a:ext cx="2024799" cy="2054430"/>
          </a:xfrm>
          <a:prstGeom prst="ellipse">
            <a:avLst/>
          </a:prstGeom>
          <a:ln>
            <a:noFill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8172" y="152314"/>
            <a:ext cx="1419225" cy="142875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" name="Retângulo 7"/>
          <p:cNvSpPr/>
          <p:nvPr/>
        </p:nvSpPr>
        <p:spPr>
          <a:xfrm>
            <a:off x="2700887" y="228074"/>
            <a:ext cx="6096000" cy="88178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altLang="pt-BR" dirty="0">
                <a:cs typeface="Arial" panose="020B0604020202020204" pitchFamily="34" charset="0"/>
              </a:rPr>
              <a:t>ESTADO DO MARANHÃO</a:t>
            </a:r>
          </a:p>
          <a:p>
            <a:pPr algn="ctr">
              <a:lnSpc>
                <a:spcPct val="95000"/>
              </a:lnSpc>
            </a:pPr>
            <a:r>
              <a:rPr lang="de-DE" altLang="pt-BR" dirty="0">
                <a:cs typeface="Arial" panose="020B0604020202020204" pitchFamily="34" charset="0"/>
              </a:rPr>
              <a:t>MINISTÉRIO PÚBLICO</a:t>
            </a:r>
          </a:p>
          <a:p>
            <a:pPr algn="ctr">
              <a:lnSpc>
                <a:spcPct val="95000"/>
              </a:lnSpc>
            </a:pPr>
            <a:r>
              <a:rPr lang="de-DE" altLang="pt-BR" dirty="0">
                <a:cs typeface="Arial" panose="020B0604020202020204" pitchFamily="34" charset="0"/>
              </a:rPr>
              <a:t>PROCURADORIA GERAL DE JUSTIÇA</a:t>
            </a:r>
          </a:p>
        </p:txBody>
      </p:sp>
      <p:sp>
        <p:nvSpPr>
          <p:cNvPr id="2" name="Retângulo 1"/>
          <p:cNvSpPr/>
          <p:nvPr/>
        </p:nvSpPr>
        <p:spPr>
          <a:xfrm>
            <a:off x="1167757" y="1278121"/>
            <a:ext cx="9329555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 smtClean="0"/>
              <a:t>2 – Com relação </a:t>
            </a:r>
            <a:r>
              <a:rPr lang="pt-BR" dirty="0"/>
              <a:t>à apuração de responsabilidade </a:t>
            </a:r>
            <a:r>
              <a:rPr lang="pt-BR" dirty="0" smtClean="0"/>
              <a:t>pessoal pelos problemas construtivos que levaram à reforma do prédio Sede </a:t>
            </a:r>
            <a:r>
              <a:rPr lang="pt-BR" dirty="0"/>
              <a:t>das Promotorias de Justiça da Capital, </a:t>
            </a:r>
            <a:r>
              <a:rPr lang="pt-BR" dirty="0" smtClean="0"/>
              <a:t>o Conselho Nacional do Ministério Público avocou todas as sindicâncias em andamento e decidiu por fim, </a:t>
            </a:r>
            <a:r>
              <a:rPr lang="pt-BR" dirty="0"/>
              <a:t>nos autos do Procedimento Avocado nº </a:t>
            </a:r>
            <a:r>
              <a:rPr lang="pt-BR" dirty="0" smtClean="0"/>
              <a:t>0.00.000.001385/2011-93, que não houve responsabilidade pessoal de nenhum membro ou servidor efetivo do Ministério Público </a:t>
            </a:r>
            <a:r>
              <a:rPr lang="pt-BR" dirty="0"/>
              <a:t>do </a:t>
            </a:r>
            <a:r>
              <a:rPr lang="pt-BR" dirty="0" smtClean="0"/>
              <a:t>Maranhão, como se vê em decisão proferida em 31/05/2016, pelo relator Cláudio Henrique Portela, então Corregedor Nacional, </a:t>
            </a:r>
            <a:r>
              <a:rPr lang="pt-BR" i="1" dirty="0" err="1" smtClean="0"/>
              <a:t>verbis</a:t>
            </a:r>
            <a:r>
              <a:rPr lang="pt-BR" dirty="0" smtClean="0"/>
              <a:t>:</a:t>
            </a:r>
          </a:p>
          <a:p>
            <a:pPr algn="just"/>
            <a:endParaRPr lang="pt-BR" dirty="0" smtClean="0"/>
          </a:p>
          <a:p>
            <a:pPr lvl="4" algn="just"/>
            <a:r>
              <a:rPr lang="pt-BR" dirty="0" smtClean="0"/>
              <a:t>“Em </a:t>
            </a:r>
            <a:r>
              <a:rPr lang="pt-BR" dirty="0"/>
              <a:t>conclusão, realizadas as diligências necessárias à apuração dos fatos sob investigação, não havendo elementos que justifiquem a deflagração de processo administrativo disciplinar em face dos membros e servidores envolvidos, determino o arquivamento dos procedimentos avocados</a:t>
            </a:r>
            <a:r>
              <a:rPr lang="pt-BR" dirty="0" smtClean="0"/>
              <a:t>.”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Outrossim, reconheceu a responsabilidade pessoal de servidor que a época dos fatos era comissionado, o qual era responsável pela fiscalização do contrato e que já foi exonerado da instituição. </a:t>
            </a:r>
          </a:p>
          <a:p>
            <a:pPr algn="just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2627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dir="in"/>
      </p:transition>
    </mc:Choice>
    <mc:Fallback xmlns="">
      <p:transition spd="slow">
        <p:split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D3CAF002-39EA-4CF7-8778-B5025A32C5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692" y="5899852"/>
            <a:ext cx="1287308" cy="1306146"/>
          </a:xfrm>
          <a:prstGeom prst="ellipse">
            <a:avLst/>
          </a:prstGeom>
          <a:ln>
            <a:noFill/>
          </a:ln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350" y="5333231"/>
            <a:ext cx="2024799" cy="2054430"/>
          </a:xfrm>
          <a:prstGeom prst="ellipse">
            <a:avLst/>
          </a:prstGeom>
          <a:ln>
            <a:noFill/>
          </a:ln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6E099779-05BF-4FF6-99F7-D5E036F2B4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091" y="4703986"/>
            <a:ext cx="2614683" cy="2652946"/>
          </a:xfrm>
          <a:prstGeom prst="ellipse">
            <a:avLst/>
          </a:prstGeom>
          <a:ln>
            <a:noFill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8172" y="152314"/>
            <a:ext cx="1419225" cy="142875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" name="Retângulo 7"/>
          <p:cNvSpPr/>
          <p:nvPr/>
        </p:nvSpPr>
        <p:spPr>
          <a:xfrm>
            <a:off x="2700887" y="228074"/>
            <a:ext cx="6096000" cy="88178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altLang="pt-BR" dirty="0">
                <a:cs typeface="Arial" panose="020B0604020202020204" pitchFamily="34" charset="0"/>
              </a:rPr>
              <a:t>ESTADO DO MARANHÃO</a:t>
            </a:r>
          </a:p>
          <a:p>
            <a:pPr algn="ctr">
              <a:lnSpc>
                <a:spcPct val="95000"/>
              </a:lnSpc>
            </a:pPr>
            <a:r>
              <a:rPr lang="de-DE" altLang="pt-BR" dirty="0">
                <a:cs typeface="Arial" panose="020B0604020202020204" pitchFamily="34" charset="0"/>
              </a:rPr>
              <a:t>MINISTÉRIO PÚBLICO</a:t>
            </a:r>
          </a:p>
          <a:p>
            <a:pPr algn="ctr">
              <a:lnSpc>
                <a:spcPct val="95000"/>
              </a:lnSpc>
            </a:pPr>
            <a:r>
              <a:rPr lang="de-DE" altLang="pt-BR" dirty="0">
                <a:cs typeface="Arial" panose="020B0604020202020204" pitchFamily="34" charset="0"/>
              </a:rPr>
              <a:t>PROCURADORIA GERAL DE JUSTIÇA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52"/>
          <a:stretch/>
        </p:blipFill>
        <p:spPr>
          <a:xfrm>
            <a:off x="2873271" y="4163913"/>
            <a:ext cx="9039225" cy="25294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33" r="18928" b="1334"/>
          <a:stretch/>
        </p:blipFill>
        <p:spPr>
          <a:xfrm>
            <a:off x="377475" y="1109854"/>
            <a:ext cx="7413213" cy="28713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aixaDeTexto 6"/>
          <p:cNvSpPr txBox="1"/>
          <p:nvPr/>
        </p:nvSpPr>
        <p:spPr>
          <a:xfrm>
            <a:off x="8278793" y="2375273"/>
            <a:ext cx="13132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/>
              <a:t>ANTES</a:t>
            </a:r>
            <a:endParaRPr lang="pt-BR" sz="2800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1098867" y="5167032"/>
            <a:ext cx="14614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/>
              <a:t>DEPOIS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1604028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D3CAF002-39EA-4CF7-8778-B5025A32C5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692" y="5899852"/>
            <a:ext cx="1287308" cy="1306146"/>
          </a:xfrm>
          <a:prstGeom prst="ellipse">
            <a:avLst/>
          </a:prstGeom>
          <a:ln>
            <a:noFill/>
          </a:ln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350" y="5333231"/>
            <a:ext cx="2024799" cy="2054430"/>
          </a:xfrm>
          <a:prstGeom prst="ellipse">
            <a:avLst/>
          </a:prstGeom>
          <a:ln>
            <a:noFill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8172" y="152314"/>
            <a:ext cx="1419225" cy="142875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" name="Retângulo 7"/>
          <p:cNvSpPr/>
          <p:nvPr/>
        </p:nvSpPr>
        <p:spPr>
          <a:xfrm>
            <a:off x="2700887" y="228074"/>
            <a:ext cx="6096000" cy="88178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altLang="pt-BR" dirty="0">
                <a:cs typeface="Arial" panose="020B0604020202020204" pitchFamily="34" charset="0"/>
              </a:rPr>
              <a:t>ESTADO DO MARANHÃO</a:t>
            </a:r>
          </a:p>
          <a:p>
            <a:pPr algn="ctr">
              <a:lnSpc>
                <a:spcPct val="95000"/>
              </a:lnSpc>
            </a:pPr>
            <a:r>
              <a:rPr lang="de-DE" altLang="pt-BR" dirty="0">
                <a:cs typeface="Arial" panose="020B0604020202020204" pitchFamily="34" charset="0"/>
              </a:rPr>
              <a:t>MINISTÉRIO PÚBLICO</a:t>
            </a:r>
          </a:p>
          <a:p>
            <a:pPr algn="ctr">
              <a:lnSpc>
                <a:spcPct val="95000"/>
              </a:lnSpc>
            </a:pPr>
            <a:r>
              <a:rPr lang="de-DE" altLang="pt-BR" dirty="0">
                <a:cs typeface="Arial" panose="020B0604020202020204" pitchFamily="34" charset="0"/>
              </a:rPr>
              <a:t>PROCURADORIA GERAL DE JUSTIÇA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4780" b="11940"/>
          <a:stretch/>
        </p:blipFill>
        <p:spPr>
          <a:xfrm>
            <a:off x="420557" y="1974650"/>
            <a:ext cx="3558091" cy="4248636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perspectiveContrastingRightFacing"/>
            <a:lightRig rig="threePt" dir="t"/>
          </a:scene3d>
        </p:spPr>
      </p:pic>
      <p:sp>
        <p:nvSpPr>
          <p:cNvPr id="16" name="CaixaDeTexto 15"/>
          <p:cNvSpPr txBox="1"/>
          <p:nvPr/>
        </p:nvSpPr>
        <p:spPr>
          <a:xfrm>
            <a:off x="1542970" y="1217116"/>
            <a:ext cx="13132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/>
              <a:t>ANTES</a:t>
            </a:r>
            <a:endParaRPr lang="pt-BR" sz="2800" dirty="0"/>
          </a:p>
        </p:txBody>
      </p:sp>
      <p:sp>
        <p:nvSpPr>
          <p:cNvPr id="17" name="CaixaDeTexto 16"/>
          <p:cNvSpPr txBox="1"/>
          <p:nvPr/>
        </p:nvSpPr>
        <p:spPr>
          <a:xfrm>
            <a:off x="7018028" y="1215879"/>
            <a:ext cx="15492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/>
              <a:t>DEPOIS</a:t>
            </a:r>
            <a:endParaRPr lang="pt-BR" sz="2800" dirty="0"/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566" y="1739099"/>
            <a:ext cx="6372225" cy="4343400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  <a:reflection blurRad="6350" stA="50000" endA="275" endPos="40000" dist="1016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97729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D3CAF002-39EA-4CF7-8778-B5025A32C5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692" y="5899852"/>
            <a:ext cx="1287308" cy="1306146"/>
          </a:xfrm>
          <a:prstGeom prst="ellipse">
            <a:avLst/>
          </a:prstGeom>
          <a:ln>
            <a:noFill/>
          </a:ln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350" y="5333231"/>
            <a:ext cx="2024799" cy="2054430"/>
          </a:xfrm>
          <a:prstGeom prst="ellipse">
            <a:avLst/>
          </a:prstGeom>
          <a:ln>
            <a:noFill/>
          </a:ln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6E099779-05BF-4FF6-99F7-D5E036F2B4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091" y="4703986"/>
            <a:ext cx="2614683" cy="2652946"/>
          </a:xfrm>
          <a:prstGeom prst="ellipse">
            <a:avLst/>
          </a:prstGeom>
          <a:ln>
            <a:noFill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8172" y="152314"/>
            <a:ext cx="1419225" cy="142875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" name="Retângulo 7"/>
          <p:cNvSpPr/>
          <p:nvPr/>
        </p:nvSpPr>
        <p:spPr>
          <a:xfrm>
            <a:off x="2700887" y="228074"/>
            <a:ext cx="6096000" cy="88178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altLang="pt-BR" dirty="0">
                <a:cs typeface="Arial" panose="020B0604020202020204" pitchFamily="34" charset="0"/>
              </a:rPr>
              <a:t>ESTADO DO MARANHÃO</a:t>
            </a:r>
          </a:p>
          <a:p>
            <a:pPr algn="ctr">
              <a:lnSpc>
                <a:spcPct val="95000"/>
              </a:lnSpc>
            </a:pPr>
            <a:r>
              <a:rPr lang="de-DE" altLang="pt-BR" dirty="0">
                <a:cs typeface="Arial" panose="020B0604020202020204" pitchFamily="34" charset="0"/>
              </a:rPr>
              <a:t>MINISTÉRIO PÚBLICO</a:t>
            </a:r>
          </a:p>
          <a:p>
            <a:pPr algn="ctr">
              <a:lnSpc>
                <a:spcPct val="95000"/>
              </a:lnSpc>
            </a:pPr>
            <a:r>
              <a:rPr lang="de-DE" altLang="pt-BR" dirty="0">
                <a:cs typeface="Arial" panose="020B0604020202020204" pitchFamily="34" charset="0"/>
              </a:rPr>
              <a:t>PROCURADORIA GERAL DE JUSTIÇA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328301" y="3282445"/>
            <a:ext cx="13132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/>
              <a:t>ANTES</a:t>
            </a:r>
            <a:endParaRPr lang="pt-BR" sz="2800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10428749" y="3282445"/>
            <a:ext cx="15438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/>
              <a:t>DEPOIS</a:t>
            </a:r>
            <a:endParaRPr lang="pt-BR" sz="2800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4"/>
          <a:stretch/>
        </p:blipFill>
        <p:spPr>
          <a:xfrm>
            <a:off x="1417320" y="1883835"/>
            <a:ext cx="4391006" cy="4016016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softEdge rad="0"/>
          </a:effectLst>
          <a:scene3d>
            <a:camera prst="perspectiveLeft"/>
            <a:lightRig rig="threePt" dir="t"/>
          </a:scene3d>
          <a:sp3d>
            <a:bevelT w="139700" h="133350"/>
          </a:sp3d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019" y="1739099"/>
            <a:ext cx="4569893" cy="4358188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/>
          <a:scene3d>
            <a:camera prst="perspectiveRight"/>
            <a:lightRig rig="threePt" dir="t"/>
          </a:scene3d>
          <a:sp3d>
            <a:bevelT w="139700" h="133350"/>
          </a:sp3d>
        </p:spPr>
      </p:pic>
    </p:spTree>
    <p:extLst>
      <p:ext uri="{BB962C8B-B14F-4D97-AF65-F5344CB8AC3E}">
        <p14:creationId xmlns:p14="http://schemas.microsoft.com/office/powerpoint/2010/main" val="23359680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8172" y="152314"/>
            <a:ext cx="1419225" cy="142875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D3CAF002-39EA-4CF7-8778-B5025A32C5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692" y="5899852"/>
            <a:ext cx="1287308" cy="1306146"/>
          </a:xfrm>
          <a:prstGeom prst="ellipse">
            <a:avLst/>
          </a:prstGeom>
          <a:ln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350" y="5333231"/>
            <a:ext cx="2024799" cy="2054430"/>
          </a:xfrm>
          <a:prstGeom prst="ellipse">
            <a:avLst/>
          </a:prstGeom>
          <a:ln>
            <a:noFill/>
          </a:ln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6E099779-05BF-4FF6-99F7-D5E036F2B4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091" y="4703986"/>
            <a:ext cx="2614683" cy="2652946"/>
          </a:xfrm>
          <a:prstGeom prst="ellipse">
            <a:avLst/>
          </a:prstGeom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2873433" y="425799"/>
            <a:ext cx="6096000" cy="88178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altLang="pt-BR" dirty="0">
                <a:solidFill>
                  <a:srgbClr val="FFFFFF"/>
                </a:solidFill>
                <a:cs typeface="Arial" panose="020B0604020202020204" pitchFamily="34" charset="0"/>
              </a:rPr>
              <a:t>ESTADO DO MARANHÃO</a:t>
            </a:r>
          </a:p>
          <a:p>
            <a:pPr algn="ctr">
              <a:lnSpc>
                <a:spcPct val="95000"/>
              </a:lnSpc>
            </a:pPr>
            <a:r>
              <a:rPr lang="de-DE" altLang="pt-BR" dirty="0">
                <a:solidFill>
                  <a:srgbClr val="FFFFFF"/>
                </a:solidFill>
                <a:cs typeface="Arial" panose="020B0604020202020204" pitchFamily="34" charset="0"/>
              </a:rPr>
              <a:t>MINISTÉRIO PÚBLICO</a:t>
            </a:r>
          </a:p>
          <a:p>
            <a:pPr algn="ctr">
              <a:lnSpc>
                <a:spcPct val="95000"/>
              </a:lnSpc>
            </a:pPr>
            <a:r>
              <a:rPr lang="de-DE" altLang="pt-BR" dirty="0">
                <a:solidFill>
                  <a:srgbClr val="FFFFFF"/>
                </a:solidFill>
                <a:cs typeface="Arial" panose="020B0604020202020204" pitchFamily="34" charset="0"/>
              </a:rPr>
              <a:t>PROCURADORIA GERAL DE JUSTIÇA</a:t>
            </a:r>
          </a:p>
        </p:txBody>
      </p:sp>
      <p:sp>
        <p:nvSpPr>
          <p:cNvPr id="2" name="Retângulo 1"/>
          <p:cNvSpPr/>
          <p:nvPr/>
        </p:nvSpPr>
        <p:spPr>
          <a:xfrm>
            <a:off x="813816" y="2110152"/>
            <a:ext cx="10195560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t-BR" sz="4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Relatório Geral está disponível no site www.mpma.mp.br</a:t>
            </a:r>
          </a:p>
        </p:txBody>
      </p:sp>
    </p:spTree>
    <p:extLst>
      <p:ext uri="{BB962C8B-B14F-4D97-AF65-F5344CB8AC3E}">
        <p14:creationId xmlns:p14="http://schemas.microsoft.com/office/powerpoint/2010/main" val="251932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D3CAF002-39EA-4CF7-8778-B5025A32C5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692" y="5899852"/>
            <a:ext cx="1287308" cy="1306146"/>
          </a:xfrm>
          <a:prstGeom prst="ellipse">
            <a:avLst/>
          </a:prstGeom>
          <a:ln>
            <a:noFill/>
          </a:ln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350" y="5333231"/>
            <a:ext cx="2024799" cy="2054430"/>
          </a:xfrm>
          <a:prstGeom prst="ellipse">
            <a:avLst/>
          </a:prstGeom>
          <a:ln>
            <a:noFill/>
          </a:ln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6E099779-05BF-4FF6-99F7-D5E036F2B4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091" y="4703986"/>
            <a:ext cx="2614683" cy="2652946"/>
          </a:xfrm>
          <a:prstGeom prst="ellipse">
            <a:avLst/>
          </a:prstGeom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2700887" y="228074"/>
            <a:ext cx="6096000" cy="88178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altLang="pt-BR" dirty="0">
                <a:cs typeface="Arial" panose="020B0604020202020204" pitchFamily="34" charset="0"/>
              </a:rPr>
              <a:t>ESTADO DO MARANHÃO</a:t>
            </a:r>
          </a:p>
          <a:p>
            <a:pPr algn="ctr">
              <a:lnSpc>
                <a:spcPct val="95000"/>
              </a:lnSpc>
            </a:pPr>
            <a:r>
              <a:rPr lang="de-DE" altLang="pt-BR" dirty="0">
                <a:cs typeface="Arial" panose="020B0604020202020204" pitchFamily="34" charset="0"/>
              </a:rPr>
              <a:t>MINISTÉRIO PÚBLICO</a:t>
            </a:r>
          </a:p>
          <a:p>
            <a:pPr algn="ctr">
              <a:lnSpc>
                <a:spcPct val="95000"/>
              </a:lnSpc>
            </a:pPr>
            <a:r>
              <a:rPr lang="de-DE" altLang="pt-BR" dirty="0">
                <a:cs typeface="Arial" panose="020B0604020202020204" pitchFamily="34" charset="0"/>
              </a:rPr>
              <a:t>PROCURADORIA GERAL DE JUSTIÇA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2458423" y="1581064"/>
            <a:ext cx="13132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/>
              <a:t>ANTES</a:t>
            </a:r>
            <a:endParaRPr lang="pt-BR" sz="2800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10501901" y="3282444"/>
            <a:ext cx="15438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/>
              <a:t>DEPOIS</a:t>
            </a:r>
            <a:endParaRPr lang="pt-BR" sz="2800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68" y="2110453"/>
            <a:ext cx="5057775" cy="38195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948" y="1224108"/>
            <a:ext cx="4054801" cy="51631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8172" y="152314"/>
            <a:ext cx="1419225" cy="142875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82836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D3CAF002-39EA-4CF7-8778-B5025A32C5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692" y="5899852"/>
            <a:ext cx="1287308" cy="1306146"/>
          </a:xfrm>
          <a:prstGeom prst="ellipse">
            <a:avLst/>
          </a:prstGeom>
          <a:ln>
            <a:noFill/>
          </a:ln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350" y="5333231"/>
            <a:ext cx="2024799" cy="2054430"/>
          </a:xfrm>
          <a:prstGeom prst="ellipse">
            <a:avLst/>
          </a:prstGeom>
          <a:ln>
            <a:noFill/>
          </a:ln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6E099779-05BF-4FF6-99F7-D5E036F2B4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091" y="4703986"/>
            <a:ext cx="2614683" cy="2652946"/>
          </a:xfrm>
          <a:prstGeom prst="ellipse">
            <a:avLst/>
          </a:prstGeom>
          <a:ln>
            <a:noFill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8172" y="152314"/>
            <a:ext cx="1419225" cy="142875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" name="Retângulo 7"/>
          <p:cNvSpPr/>
          <p:nvPr/>
        </p:nvSpPr>
        <p:spPr>
          <a:xfrm>
            <a:off x="2700887" y="228074"/>
            <a:ext cx="6096000" cy="88178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altLang="pt-BR" dirty="0">
                <a:cs typeface="Arial" panose="020B0604020202020204" pitchFamily="34" charset="0"/>
              </a:rPr>
              <a:t>ESTADO DO MARANHÃO</a:t>
            </a:r>
          </a:p>
          <a:p>
            <a:pPr algn="ctr">
              <a:lnSpc>
                <a:spcPct val="95000"/>
              </a:lnSpc>
            </a:pPr>
            <a:r>
              <a:rPr lang="de-DE" altLang="pt-BR" dirty="0">
                <a:cs typeface="Arial" panose="020B0604020202020204" pitchFamily="34" charset="0"/>
              </a:rPr>
              <a:t>MINISTÉRIO PÚBLICO</a:t>
            </a:r>
          </a:p>
          <a:p>
            <a:pPr algn="ctr">
              <a:lnSpc>
                <a:spcPct val="95000"/>
              </a:lnSpc>
            </a:pPr>
            <a:r>
              <a:rPr lang="de-DE" altLang="pt-BR" dirty="0">
                <a:cs typeface="Arial" panose="020B0604020202020204" pitchFamily="34" charset="0"/>
              </a:rPr>
              <a:t>PROCURADORIA GERAL DE JUSTIÇA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2961713" y="3554880"/>
            <a:ext cx="61237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/>
              <a:t>ANTES</a:t>
            </a:r>
            <a:endParaRPr lang="pt-BR" sz="3200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7"/>
          <a:stretch/>
        </p:blipFill>
        <p:spPr>
          <a:xfrm>
            <a:off x="9509506" y="1900675"/>
            <a:ext cx="2285387" cy="377392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00" b="23450"/>
          <a:stretch/>
        </p:blipFill>
        <p:spPr>
          <a:xfrm>
            <a:off x="2908497" y="4125442"/>
            <a:ext cx="6123717" cy="242748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00206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73" y="2019547"/>
            <a:ext cx="2204164" cy="377392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4" b="43816"/>
          <a:stretch/>
        </p:blipFill>
        <p:spPr>
          <a:xfrm>
            <a:off x="2913053" y="1076948"/>
            <a:ext cx="6119161" cy="248416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00206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14612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D3CAF002-39EA-4CF7-8778-B5025A32C5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692" y="5899852"/>
            <a:ext cx="1287308" cy="1306146"/>
          </a:xfrm>
          <a:prstGeom prst="ellipse">
            <a:avLst/>
          </a:prstGeom>
          <a:ln>
            <a:noFill/>
          </a:ln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350" y="5333231"/>
            <a:ext cx="2024799" cy="2054430"/>
          </a:xfrm>
          <a:prstGeom prst="ellipse">
            <a:avLst/>
          </a:prstGeom>
          <a:ln>
            <a:noFill/>
          </a:ln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6E099779-05BF-4FF6-99F7-D5E036F2B4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091" y="4703986"/>
            <a:ext cx="2614683" cy="2652946"/>
          </a:xfrm>
          <a:prstGeom prst="ellipse">
            <a:avLst/>
          </a:prstGeom>
          <a:ln>
            <a:noFill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8172" y="152314"/>
            <a:ext cx="1419225" cy="142875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135" y="1557044"/>
            <a:ext cx="6123718" cy="177404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00206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08" y="1900675"/>
            <a:ext cx="2122834" cy="377392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845" y="1900675"/>
            <a:ext cx="2108331" cy="377392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135" y="4169664"/>
            <a:ext cx="6123719" cy="178840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00206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etângulo 7"/>
          <p:cNvSpPr/>
          <p:nvPr/>
        </p:nvSpPr>
        <p:spPr>
          <a:xfrm>
            <a:off x="2700887" y="228074"/>
            <a:ext cx="6096000" cy="88178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altLang="pt-BR" dirty="0">
                <a:cs typeface="Arial" panose="020B0604020202020204" pitchFamily="34" charset="0"/>
              </a:rPr>
              <a:t>ESTADO DO MARANHÃO</a:t>
            </a:r>
          </a:p>
          <a:p>
            <a:pPr algn="ctr">
              <a:lnSpc>
                <a:spcPct val="95000"/>
              </a:lnSpc>
            </a:pPr>
            <a:r>
              <a:rPr lang="de-DE" altLang="pt-BR" dirty="0">
                <a:cs typeface="Arial" panose="020B0604020202020204" pitchFamily="34" charset="0"/>
              </a:rPr>
              <a:t>MINISTÉRIO PÚBLICO</a:t>
            </a:r>
          </a:p>
          <a:p>
            <a:pPr algn="ctr">
              <a:lnSpc>
                <a:spcPct val="95000"/>
              </a:lnSpc>
            </a:pPr>
            <a:r>
              <a:rPr lang="de-DE" altLang="pt-BR" dirty="0">
                <a:cs typeface="Arial" panose="020B0604020202020204" pitchFamily="34" charset="0"/>
              </a:rPr>
              <a:t>PROCURADORIA GERAL DE JUSTIÇA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2915135" y="3474720"/>
            <a:ext cx="61237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/>
              <a:t>DEPOIS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3597578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52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D3CAF002-39EA-4CF7-8778-B5025A32C5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692" y="5899852"/>
            <a:ext cx="1287308" cy="1306146"/>
          </a:xfrm>
          <a:prstGeom prst="ellipse">
            <a:avLst/>
          </a:prstGeom>
          <a:ln>
            <a:noFill/>
          </a:ln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350" y="5333231"/>
            <a:ext cx="2024799" cy="2054430"/>
          </a:xfrm>
          <a:prstGeom prst="ellipse">
            <a:avLst/>
          </a:prstGeom>
          <a:ln>
            <a:noFill/>
          </a:ln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6E099779-05BF-4FF6-99F7-D5E036F2B4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091" y="4703986"/>
            <a:ext cx="2614683" cy="2652946"/>
          </a:xfrm>
          <a:prstGeom prst="ellipse">
            <a:avLst/>
          </a:prstGeom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2700887" y="228074"/>
            <a:ext cx="6096000" cy="88178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altLang="pt-BR" dirty="0">
                <a:cs typeface="Arial" panose="020B0604020202020204" pitchFamily="34" charset="0"/>
              </a:rPr>
              <a:t>ESTADO DO MARANHÃO</a:t>
            </a:r>
          </a:p>
          <a:p>
            <a:pPr algn="ctr">
              <a:lnSpc>
                <a:spcPct val="95000"/>
              </a:lnSpc>
            </a:pPr>
            <a:r>
              <a:rPr lang="de-DE" altLang="pt-BR" dirty="0">
                <a:cs typeface="Arial" panose="020B0604020202020204" pitchFamily="34" charset="0"/>
              </a:rPr>
              <a:t>MINISTÉRIO PÚBLICO</a:t>
            </a:r>
          </a:p>
          <a:p>
            <a:pPr algn="ctr">
              <a:lnSpc>
                <a:spcPct val="95000"/>
              </a:lnSpc>
            </a:pPr>
            <a:r>
              <a:rPr lang="de-DE" altLang="pt-BR" dirty="0">
                <a:cs typeface="Arial" panose="020B0604020202020204" pitchFamily="34" charset="0"/>
              </a:rPr>
              <a:t>PROCURADORIA GERAL DE JUSTIÇA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952" y="1315889"/>
            <a:ext cx="9106126" cy="5122196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8172" y="152314"/>
            <a:ext cx="1419225" cy="142875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2009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D3CAF002-39EA-4CF7-8778-B5025A32C5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692" y="5899852"/>
            <a:ext cx="1287308" cy="1306146"/>
          </a:xfrm>
          <a:prstGeom prst="ellipse">
            <a:avLst/>
          </a:prstGeom>
          <a:ln>
            <a:noFill/>
          </a:ln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350" y="5333231"/>
            <a:ext cx="2024799" cy="2054430"/>
          </a:xfrm>
          <a:prstGeom prst="ellipse">
            <a:avLst/>
          </a:prstGeom>
          <a:ln>
            <a:noFill/>
          </a:ln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6E099779-05BF-4FF6-99F7-D5E036F2B4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091" y="4703986"/>
            <a:ext cx="2614683" cy="2652946"/>
          </a:xfrm>
          <a:prstGeom prst="ellipse">
            <a:avLst/>
          </a:prstGeom>
          <a:ln>
            <a:noFill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8172" y="152314"/>
            <a:ext cx="1419225" cy="142875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" name="Retângulo 7"/>
          <p:cNvSpPr/>
          <p:nvPr/>
        </p:nvSpPr>
        <p:spPr>
          <a:xfrm>
            <a:off x="2700887" y="228074"/>
            <a:ext cx="6096000" cy="88178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altLang="pt-BR" dirty="0">
                <a:cs typeface="Arial" panose="020B0604020202020204" pitchFamily="34" charset="0"/>
              </a:rPr>
              <a:t>ESTADO DO MARANHÃO</a:t>
            </a:r>
          </a:p>
          <a:p>
            <a:pPr algn="ctr">
              <a:lnSpc>
                <a:spcPct val="95000"/>
              </a:lnSpc>
            </a:pPr>
            <a:r>
              <a:rPr lang="de-DE" altLang="pt-BR" dirty="0">
                <a:cs typeface="Arial" panose="020B0604020202020204" pitchFamily="34" charset="0"/>
              </a:rPr>
              <a:t>MINISTÉRIO PÚBLICO</a:t>
            </a:r>
          </a:p>
          <a:p>
            <a:pPr algn="ctr">
              <a:lnSpc>
                <a:spcPct val="95000"/>
              </a:lnSpc>
            </a:pPr>
            <a:r>
              <a:rPr lang="de-DE" altLang="pt-BR" dirty="0">
                <a:cs typeface="Arial" panose="020B0604020202020204" pitchFamily="34" charset="0"/>
              </a:rPr>
              <a:t>PROCURADORIA GERAL DE JUSTIÇA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902144" y="2660904"/>
            <a:ext cx="56934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8000" b="1" dirty="0" smtClean="0"/>
              <a:t>Obrigado!</a:t>
            </a:r>
            <a:endParaRPr lang="pt-BR" sz="8000" b="1" dirty="0"/>
          </a:p>
        </p:txBody>
      </p:sp>
    </p:spTree>
    <p:extLst>
      <p:ext uri="{BB962C8B-B14F-4D97-AF65-F5344CB8AC3E}">
        <p14:creationId xmlns:p14="http://schemas.microsoft.com/office/powerpoint/2010/main" val="131554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12"/>
          <a:stretch/>
        </p:blipFill>
        <p:spPr>
          <a:xfrm>
            <a:off x="1663623" y="1739099"/>
            <a:ext cx="8613151" cy="4858922"/>
          </a:xfrm>
          <a:prstGeom prst="rect">
            <a:avLst/>
          </a:prstGeom>
          <a:ln w="88900" cap="sq" cmpd="thickThin">
            <a:solidFill>
              <a:srgbClr val="00206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D3CAF002-39EA-4CF7-8778-B5025A32C5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692" y="5899852"/>
            <a:ext cx="1287308" cy="1306146"/>
          </a:xfrm>
          <a:prstGeom prst="ellipse">
            <a:avLst/>
          </a:prstGeom>
          <a:ln>
            <a:noFill/>
          </a:ln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350" y="5333231"/>
            <a:ext cx="2024799" cy="2054430"/>
          </a:xfrm>
          <a:prstGeom prst="ellipse">
            <a:avLst/>
          </a:prstGeom>
          <a:ln>
            <a:noFill/>
          </a:ln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6E099779-05BF-4FF6-99F7-D5E036F2B4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091" y="4703986"/>
            <a:ext cx="2614683" cy="2652946"/>
          </a:xfrm>
          <a:prstGeom prst="ellipse">
            <a:avLst/>
          </a:prstGeom>
          <a:ln>
            <a:noFill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8172" y="152314"/>
            <a:ext cx="1419225" cy="142875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" name="Retângulo 7"/>
          <p:cNvSpPr/>
          <p:nvPr/>
        </p:nvSpPr>
        <p:spPr>
          <a:xfrm>
            <a:off x="2700887" y="228074"/>
            <a:ext cx="6096000" cy="88178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altLang="pt-BR" dirty="0">
                <a:cs typeface="Arial" panose="020B0604020202020204" pitchFamily="34" charset="0"/>
              </a:rPr>
              <a:t>ESTADO DO MARANHÃO</a:t>
            </a:r>
          </a:p>
          <a:p>
            <a:pPr algn="ctr">
              <a:lnSpc>
                <a:spcPct val="95000"/>
              </a:lnSpc>
            </a:pPr>
            <a:r>
              <a:rPr lang="de-DE" altLang="pt-BR" dirty="0">
                <a:cs typeface="Arial" panose="020B0604020202020204" pitchFamily="34" charset="0"/>
              </a:rPr>
              <a:t>MINISTÉRIO PÚBLICO</a:t>
            </a:r>
          </a:p>
          <a:p>
            <a:pPr algn="ctr">
              <a:lnSpc>
                <a:spcPct val="95000"/>
              </a:lnSpc>
            </a:pPr>
            <a:r>
              <a:rPr lang="de-DE" altLang="pt-BR" dirty="0">
                <a:cs typeface="Arial" panose="020B0604020202020204" pitchFamily="34" charset="0"/>
              </a:rPr>
              <a:t>PROCURADORIA GERAL DE JUSTIÇA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663623" y="1193644"/>
            <a:ext cx="8613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/>
              <a:t>INAUGURAÇÃO – 14 de dezembro de 1999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683645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D3CAF002-39EA-4CF7-8778-B5025A32C5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548" y="5899852"/>
            <a:ext cx="1287308" cy="1306146"/>
          </a:xfrm>
          <a:prstGeom prst="ellipse">
            <a:avLst/>
          </a:prstGeom>
          <a:ln>
            <a:noFill/>
          </a:ln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350" y="5333231"/>
            <a:ext cx="2024799" cy="2054430"/>
          </a:xfrm>
          <a:prstGeom prst="ellipse">
            <a:avLst/>
          </a:prstGeom>
          <a:ln>
            <a:noFill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8172" y="152314"/>
            <a:ext cx="1419225" cy="142875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" name="Retângulo 7"/>
          <p:cNvSpPr/>
          <p:nvPr/>
        </p:nvSpPr>
        <p:spPr>
          <a:xfrm>
            <a:off x="2700887" y="228074"/>
            <a:ext cx="6096000" cy="88178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altLang="pt-BR" dirty="0">
                <a:cs typeface="Arial" panose="020B0604020202020204" pitchFamily="34" charset="0"/>
              </a:rPr>
              <a:t>ESTADO DO MARANHÃO</a:t>
            </a:r>
          </a:p>
          <a:p>
            <a:pPr algn="ctr">
              <a:lnSpc>
                <a:spcPct val="95000"/>
              </a:lnSpc>
            </a:pPr>
            <a:r>
              <a:rPr lang="de-DE" altLang="pt-BR" dirty="0">
                <a:cs typeface="Arial" panose="020B0604020202020204" pitchFamily="34" charset="0"/>
              </a:rPr>
              <a:t>MINISTÉRIO PÚBLICO</a:t>
            </a:r>
          </a:p>
          <a:p>
            <a:pPr algn="ctr">
              <a:lnSpc>
                <a:spcPct val="95000"/>
              </a:lnSpc>
            </a:pPr>
            <a:r>
              <a:rPr lang="de-DE" altLang="pt-BR" dirty="0">
                <a:cs typeface="Arial" panose="020B0604020202020204" pitchFamily="34" charset="0"/>
              </a:rPr>
              <a:t>PROCURADORIA GERAL DE JUSTIÇA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896112" y="1342031"/>
            <a:ext cx="1062368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 smtClean="0"/>
              <a:t>Em 25/04/2008, foi feita a mudança das </a:t>
            </a:r>
            <a:r>
              <a:rPr lang="pt-BR" sz="2400" dirty="0"/>
              <a:t>Promotorias de Justiça da Capital </a:t>
            </a:r>
            <a:r>
              <a:rPr lang="pt-BR" sz="2400" dirty="0" smtClean="0"/>
              <a:t>para o </a:t>
            </a:r>
            <a:r>
              <a:rPr lang="pt-BR" sz="2400" dirty="0"/>
              <a:t>Garden Shopping, alugado para o funcionamento provisório das </a:t>
            </a:r>
            <a:r>
              <a:rPr lang="pt-BR" sz="2400" dirty="0" smtClean="0"/>
              <a:t>mesmas, uma vez que a Sede foi desocupada para que pudessem ser feitas as intervenções necessárias para reparar os problemas que se manifestaram naquele momento.</a:t>
            </a:r>
          </a:p>
          <a:p>
            <a:pPr algn="just"/>
            <a:endParaRPr lang="pt-BR" sz="2400" dirty="0"/>
          </a:p>
          <a:p>
            <a:pPr algn="just"/>
            <a:r>
              <a:rPr lang="pt-BR" sz="2400" dirty="0" smtClean="0"/>
              <a:t>Após dificuldades iniciais na execução da obra, por parte da empresa contratada para a reforma, houve a rescisão unilateral</a:t>
            </a:r>
            <a:r>
              <a:rPr lang="pt-BR" sz="2400" dirty="0"/>
              <a:t> </a:t>
            </a:r>
            <a:r>
              <a:rPr lang="pt-BR" sz="2400" dirty="0" smtClean="0"/>
              <a:t>do Contrato nº 100/2007, com a empreiteira Castelo Branco Serviços de Engenharia e Construtora Ltda., o que casou uma interrupção do processo de recuperação, até que fossem retomadas as obras na forma que se demonstra através das seguintes contratações: </a:t>
            </a:r>
          </a:p>
        </p:txBody>
      </p:sp>
    </p:spTree>
    <p:extLst>
      <p:ext uri="{BB962C8B-B14F-4D97-AF65-F5344CB8AC3E}">
        <p14:creationId xmlns:p14="http://schemas.microsoft.com/office/powerpoint/2010/main" val="4257931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D3CAF002-39EA-4CF7-8778-B5025A32C5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692" y="5899852"/>
            <a:ext cx="1287308" cy="1306146"/>
          </a:xfrm>
          <a:prstGeom prst="ellipse">
            <a:avLst/>
          </a:prstGeom>
          <a:ln>
            <a:noFill/>
          </a:ln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350" y="5333231"/>
            <a:ext cx="2024799" cy="2054430"/>
          </a:xfrm>
          <a:prstGeom prst="ellipse">
            <a:avLst/>
          </a:prstGeom>
          <a:ln>
            <a:noFill/>
          </a:ln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6E099779-05BF-4FF6-99F7-D5E036F2B4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091" y="4703986"/>
            <a:ext cx="2614683" cy="2652946"/>
          </a:xfrm>
          <a:prstGeom prst="ellipse">
            <a:avLst/>
          </a:prstGeom>
          <a:ln>
            <a:noFill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8172" y="152314"/>
            <a:ext cx="1419225" cy="142875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" name="Retângulo 7"/>
          <p:cNvSpPr/>
          <p:nvPr/>
        </p:nvSpPr>
        <p:spPr>
          <a:xfrm>
            <a:off x="2700887" y="228074"/>
            <a:ext cx="6096000" cy="88178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altLang="pt-BR" dirty="0">
                <a:cs typeface="Arial" panose="020B0604020202020204" pitchFamily="34" charset="0"/>
              </a:rPr>
              <a:t>ESTADO DO MARANHÃO</a:t>
            </a:r>
          </a:p>
          <a:p>
            <a:pPr algn="ctr">
              <a:lnSpc>
                <a:spcPct val="95000"/>
              </a:lnSpc>
            </a:pPr>
            <a:r>
              <a:rPr lang="de-DE" altLang="pt-BR" dirty="0">
                <a:cs typeface="Arial" panose="020B0604020202020204" pitchFamily="34" charset="0"/>
              </a:rPr>
              <a:t>MINISTÉRIO PÚBLICO</a:t>
            </a:r>
          </a:p>
          <a:p>
            <a:pPr algn="ctr">
              <a:lnSpc>
                <a:spcPct val="95000"/>
              </a:lnSpc>
            </a:pPr>
            <a:r>
              <a:rPr lang="de-DE" altLang="pt-BR" dirty="0">
                <a:cs typeface="Arial" panose="020B0604020202020204" pitchFamily="34" charset="0"/>
              </a:rPr>
              <a:t>PROCURADORIA GERAL DE JUSTIÇA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873711" y="1655538"/>
            <a:ext cx="10623686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AutoNum type="arabicParenR"/>
            </a:pPr>
            <a:r>
              <a:rPr lang="pt-BR" sz="2400" dirty="0" smtClean="0"/>
              <a:t>Empresa </a:t>
            </a:r>
            <a:r>
              <a:rPr lang="pt-BR" sz="2400" dirty="0"/>
              <a:t>PHD Engenharia </a:t>
            </a:r>
            <a:r>
              <a:rPr lang="pt-BR" sz="2400" dirty="0" err="1"/>
              <a:t>Ltda</a:t>
            </a:r>
            <a:r>
              <a:rPr lang="pt-BR" sz="2400" dirty="0"/>
              <a:t> </a:t>
            </a:r>
            <a:endParaRPr lang="pt-BR" sz="2400" dirty="0" smtClean="0"/>
          </a:p>
          <a:p>
            <a:pPr algn="just"/>
            <a:endParaRPr lang="pt-BR" dirty="0" smtClean="0"/>
          </a:p>
          <a:p>
            <a:pPr algn="just"/>
            <a:r>
              <a:rPr lang="pt-BR" sz="2400" dirty="0" smtClean="0"/>
              <a:t>Objeto</a:t>
            </a:r>
            <a:r>
              <a:rPr lang="pt-BR" sz="2400" dirty="0"/>
              <a:t>: Avaliação </a:t>
            </a:r>
            <a:r>
              <a:rPr lang="pt-BR" sz="2400" dirty="0" smtClean="0"/>
              <a:t>estrutural e </a:t>
            </a:r>
            <a:r>
              <a:rPr lang="pt-BR" sz="2400" dirty="0"/>
              <a:t>projeto de recuperação/reabilitação estrutural do prédio-sede das Promotorias de Justiça da Capital. </a:t>
            </a:r>
            <a:endParaRPr lang="pt-BR" sz="2400" dirty="0" smtClean="0"/>
          </a:p>
          <a:p>
            <a:pPr algn="just"/>
            <a:endParaRPr lang="pt-BR" dirty="0"/>
          </a:p>
          <a:p>
            <a:pPr algn="just"/>
            <a:r>
              <a:rPr lang="pt-BR" sz="2400" dirty="0" smtClean="0"/>
              <a:t>Contrato </a:t>
            </a:r>
            <a:r>
              <a:rPr lang="pt-BR" sz="2400" dirty="0"/>
              <a:t>nº 043/2011 </a:t>
            </a:r>
            <a:endParaRPr lang="pt-BR" sz="2400" dirty="0" smtClean="0"/>
          </a:p>
          <a:p>
            <a:pPr algn="just"/>
            <a:endParaRPr lang="pt-BR" dirty="0" smtClean="0"/>
          </a:p>
          <a:p>
            <a:pPr algn="just"/>
            <a:r>
              <a:rPr lang="pt-BR" sz="2400" dirty="0" smtClean="0"/>
              <a:t>Início </a:t>
            </a:r>
            <a:r>
              <a:rPr lang="pt-BR" sz="2400" dirty="0"/>
              <a:t>da execução: </a:t>
            </a:r>
            <a:r>
              <a:rPr lang="pt-BR" sz="2400" dirty="0" smtClean="0"/>
              <a:t>06/06/2011</a:t>
            </a:r>
          </a:p>
          <a:p>
            <a:pPr algn="just"/>
            <a:endParaRPr lang="pt-BR" dirty="0" smtClean="0"/>
          </a:p>
          <a:p>
            <a:pPr algn="just"/>
            <a:r>
              <a:rPr lang="pt-BR" sz="2400" dirty="0" smtClean="0"/>
              <a:t>Término</a:t>
            </a:r>
            <a:r>
              <a:rPr lang="pt-BR" sz="2400" dirty="0"/>
              <a:t>: </a:t>
            </a:r>
            <a:r>
              <a:rPr lang="pt-BR" sz="2400" dirty="0" smtClean="0"/>
              <a:t>06/12/2013</a:t>
            </a:r>
          </a:p>
          <a:p>
            <a:pPr algn="just"/>
            <a:endParaRPr lang="pt-BR" dirty="0" smtClean="0"/>
          </a:p>
          <a:p>
            <a:pPr algn="just"/>
            <a:r>
              <a:rPr lang="pt-BR" sz="2400" dirty="0" smtClean="0"/>
              <a:t>Custo </a:t>
            </a:r>
            <a:r>
              <a:rPr lang="pt-BR" sz="2400" dirty="0"/>
              <a:t>total: R$ </a:t>
            </a:r>
            <a:r>
              <a:rPr lang="pt-BR" sz="2400" dirty="0" smtClean="0"/>
              <a:t>121.000,00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25956223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D3CAF002-39EA-4CF7-8778-B5025A32C5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692" y="5899852"/>
            <a:ext cx="1287308" cy="1306146"/>
          </a:xfrm>
          <a:prstGeom prst="ellipse">
            <a:avLst/>
          </a:prstGeom>
          <a:ln>
            <a:noFill/>
          </a:ln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350" y="5333231"/>
            <a:ext cx="2024799" cy="2054430"/>
          </a:xfrm>
          <a:prstGeom prst="ellipse">
            <a:avLst/>
          </a:prstGeom>
          <a:ln>
            <a:noFill/>
          </a:ln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6E099779-05BF-4FF6-99F7-D5E036F2B4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091" y="4703986"/>
            <a:ext cx="2614683" cy="2652946"/>
          </a:xfrm>
          <a:prstGeom prst="ellipse">
            <a:avLst/>
          </a:prstGeom>
          <a:ln>
            <a:noFill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8172" y="152314"/>
            <a:ext cx="1419225" cy="142875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" name="Retângulo 7"/>
          <p:cNvSpPr/>
          <p:nvPr/>
        </p:nvSpPr>
        <p:spPr>
          <a:xfrm>
            <a:off x="2700887" y="228074"/>
            <a:ext cx="6096000" cy="88178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altLang="pt-BR" dirty="0">
                <a:cs typeface="Arial" panose="020B0604020202020204" pitchFamily="34" charset="0"/>
              </a:rPr>
              <a:t>ESTADO DO MARANHÃO</a:t>
            </a:r>
          </a:p>
          <a:p>
            <a:pPr algn="ctr">
              <a:lnSpc>
                <a:spcPct val="95000"/>
              </a:lnSpc>
            </a:pPr>
            <a:r>
              <a:rPr lang="de-DE" altLang="pt-BR" dirty="0">
                <a:cs typeface="Arial" panose="020B0604020202020204" pitchFamily="34" charset="0"/>
              </a:rPr>
              <a:t>MINISTÉRIO PÚBLICO</a:t>
            </a:r>
          </a:p>
          <a:p>
            <a:pPr algn="ctr">
              <a:lnSpc>
                <a:spcPct val="95000"/>
              </a:lnSpc>
            </a:pPr>
            <a:r>
              <a:rPr lang="de-DE" altLang="pt-BR" dirty="0">
                <a:cs typeface="Arial" panose="020B0604020202020204" pitchFamily="34" charset="0"/>
              </a:rPr>
              <a:t>PROCURADORIA GERAL DE JUSTIÇA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873711" y="1739099"/>
            <a:ext cx="10623686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 smtClean="0"/>
              <a:t>2) Empresa </a:t>
            </a:r>
            <a:r>
              <a:rPr lang="pt-BR" sz="2400" dirty="0"/>
              <a:t>PHD Engenharia </a:t>
            </a:r>
            <a:r>
              <a:rPr lang="pt-BR" sz="2400" dirty="0" err="1" smtClean="0"/>
              <a:t>Ltda</a:t>
            </a:r>
            <a:endParaRPr lang="pt-BR" sz="2400" dirty="0" smtClean="0"/>
          </a:p>
          <a:p>
            <a:pPr algn="just"/>
            <a:endParaRPr lang="pt-BR" dirty="0" smtClean="0"/>
          </a:p>
          <a:p>
            <a:pPr algn="just"/>
            <a:r>
              <a:rPr lang="pt-BR" sz="2400" dirty="0" smtClean="0"/>
              <a:t>Objeto</a:t>
            </a:r>
            <a:r>
              <a:rPr lang="pt-BR" sz="2400" dirty="0"/>
              <a:t>: Consultoria técnica da recuperação e proteção da estrutura do prédio-sede das Promotorias de Justiça da Capital</a:t>
            </a:r>
            <a:r>
              <a:rPr lang="pt-BR" sz="2400" dirty="0" smtClean="0"/>
              <a:t>.</a:t>
            </a:r>
          </a:p>
          <a:p>
            <a:pPr algn="just"/>
            <a:endParaRPr lang="pt-BR" dirty="0" smtClean="0"/>
          </a:p>
          <a:p>
            <a:pPr algn="just"/>
            <a:r>
              <a:rPr lang="pt-BR" sz="2400" dirty="0" smtClean="0"/>
              <a:t>Contrato </a:t>
            </a:r>
            <a:r>
              <a:rPr lang="pt-BR" sz="2400" dirty="0"/>
              <a:t>nº </a:t>
            </a:r>
            <a:r>
              <a:rPr lang="pt-BR" sz="2400" dirty="0" smtClean="0"/>
              <a:t>028/2012</a:t>
            </a:r>
          </a:p>
          <a:p>
            <a:pPr algn="just"/>
            <a:endParaRPr lang="pt-BR" dirty="0" smtClean="0"/>
          </a:p>
          <a:p>
            <a:pPr algn="just"/>
            <a:r>
              <a:rPr lang="pt-BR" sz="2400" dirty="0" smtClean="0"/>
              <a:t>Custo </a:t>
            </a:r>
            <a:r>
              <a:rPr lang="pt-BR" sz="2400" dirty="0"/>
              <a:t>total: R$ 513.000,00</a:t>
            </a:r>
          </a:p>
        </p:txBody>
      </p:sp>
    </p:spTree>
    <p:extLst>
      <p:ext uri="{BB962C8B-B14F-4D97-AF65-F5344CB8AC3E}">
        <p14:creationId xmlns:p14="http://schemas.microsoft.com/office/powerpoint/2010/main" val="82383093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D3CAF002-39EA-4CF7-8778-B5025A32C5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692" y="5899852"/>
            <a:ext cx="1287308" cy="1306146"/>
          </a:xfrm>
          <a:prstGeom prst="ellipse">
            <a:avLst/>
          </a:prstGeom>
          <a:ln>
            <a:noFill/>
          </a:ln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350" y="5333231"/>
            <a:ext cx="2024799" cy="2054430"/>
          </a:xfrm>
          <a:prstGeom prst="ellipse">
            <a:avLst/>
          </a:prstGeom>
          <a:ln>
            <a:noFill/>
          </a:ln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6E099779-05BF-4FF6-99F7-D5E036F2B4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091" y="4703986"/>
            <a:ext cx="2614683" cy="2652946"/>
          </a:xfrm>
          <a:prstGeom prst="ellipse">
            <a:avLst/>
          </a:prstGeom>
          <a:ln>
            <a:noFill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8172" y="152314"/>
            <a:ext cx="1419225" cy="142875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" name="Retângulo 7"/>
          <p:cNvSpPr/>
          <p:nvPr/>
        </p:nvSpPr>
        <p:spPr>
          <a:xfrm>
            <a:off x="2700887" y="228074"/>
            <a:ext cx="6096000" cy="88178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altLang="pt-BR" dirty="0">
                <a:cs typeface="Arial" panose="020B0604020202020204" pitchFamily="34" charset="0"/>
              </a:rPr>
              <a:t>ESTADO DO MARANHÃO</a:t>
            </a:r>
          </a:p>
          <a:p>
            <a:pPr algn="ctr">
              <a:lnSpc>
                <a:spcPct val="95000"/>
              </a:lnSpc>
            </a:pPr>
            <a:r>
              <a:rPr lang="de-DE" altLang="pt-BR" dirty="0">
                <a:cs typeface="Arial" panose="020B0604020202020204" pitchFamily="34" charset="0"/>
              </a:rPr>
              <a:t>MINISTÉRIO PÚBLICO</a:t>
            </a:r>
          </a:p>
          <a:p>
            <a:pPr algn="ctr">
              <a:lnSpc>
                <a:spcPct val="95000"/>
              </a:lnSpc>
            </a:pPr>
            <a:r>
              <a:rPr lang="de-DE" altLang="pt-BR" dirty="0">
                <a:cs typeface="Arial" panose="020B0604020202020204" pitchFamily="34" charset="0"/>
              </a:rPr>
              <a:t>PROCURADORIA GERAL DE JUSTIÇA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924660" y="1709132"/>
            <a:ext cx="10623686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 smtClean="0"/>
              <a:t>3) </a:t>
            </a:r>
            <a:r>
              <a:rPr lang="pt-BR" sz="2400" dirty="0"/>
              <a:t>Empresa </a:t>
            </a:r>
            <a:r>
              <a:rPr lang="pt-BR" sz="2400" dirty="0" err="1"/>
              <a:t>Jatobeton</a:t>
            </a:r>
            <a:r>
              <a:rPr lang="pt-BR" sz="2400" dirty="0"/>
              <a:t> Engenharia </a:t>
            </a:r>
            <a:r>
              <a:rPr lang="pt-BR" sz="2400" dirty="0" err="1" smtClean="0"/>
              <a:t>Ltda</a:t>
            </a:r>
            <a:endParaRPr lang="pt-BR" sz="2400" dirty="0"/>
          </a:p>
          <a:p>
            <a:pPr algn="just"/>
            <a:endParaRPr lang="pt-BR" dirty="0" smtClean="0"/>
          </a:p>
          <a:p>
            <a:pPr algn="just"/>
            <a:r>
              <a:rPr lang="pt-BR" sz="2400" dirty="0" smtClean="0"/>
              <a:t>Objeto</a:t>
            </a:r>
            <a:r>
              <a:rPr lang="pt-BR" sz="2400" dirty="0"/>
              <a:t>: Recuperação e proteção estrutural do prédio-sede das Promotorias da Capital</a:t>
            </a:r>
            <a:r>
              <a:rPr lang="pt-BR" sz="2400" dirty="0" smtClean="0"/>
              <a:t>.</a:t>
            </a:r>
          </a:p>
          <a:p>
            <a:pPr algn="just"/>
            <a:endParaRPr lang="pt-BR" dirty="0" smtClean="0"/>
          </a:p>
          <a:p>
            <a:pPr algn="just"/>
            <a:r>
              <a:rPr lang="pt-BR" sz="2400" dirty="0" smtClean="0"/>
              <a:t>Contrato </a:t>
            </a:r>
            <a:r>
              <a:rPr lang="pt-BR" sz="2400" dirty="0"/>
              <a:t>nº </a:t>
            </a:r>
            <a:r>
              <a:rPr lang="pt-BR" sz="2400" dirty="0" smtClean="0"/>
              <a:t>80/2011</a:t>
            </a:r>
          </a:p>
          <a:p>
            <a:pPr algn="just"/>
            <a:endParaRPr lang="pt-BR" dirty="0" smtClean="0"/>
          </a:p>
          <a:p>
            <a:pPr algn="just"/>
            <a:r>
              <a:rPr lang="pt-BR" sz="2400" dirty="0" smtClean="0"/>
              <a:t>Início </a:t>
            </a:r>
            <a:r>
              <a:rPr lang="pt-BR" sz="2400" dirty="0"/>
              <a:t>da execução: </a:t>
            </a:r>
            <a:r>
              <a:rPr lang="pt-BR" sz="2400" dirty="0" smtClean="0"/>
              <a:t>Jan/2012</a:t>
            </a:r>
          </a:p>
          <a:p>
            <a:pPr algn="just"/>
            <a:endParaRPr lang="pt-BR" dirty="0" smtClean="0"/>
          </a:p>
          <a:p>
            <a:pPr algn="just"/>
            <a:r>
              <a:rPr lang="pt-BR" sz="2400" dirty="0" smtClean="0"/>
              <a:t>Término</a:t>
            </a:r>
            <a:r>
              <a:rPr lang="pt-BR" sz="2400" dirty="0"/>
              <a:t>: </a:t>
            </a:r>
            <a:r>
              <a:rPr lang="pt-BR" sz="2400" dirty="0" smtClean="0"/>
              <a:t>Dez/2013</a:t>
            </a:r>
          </a:p>
          <a:p>
            <a:pPr algn="just"/>
            <a:endParaRPr lang="pt-BR" dirty="0" smtClean="0"/>
          </a:p>
          <a:p>
            <a:pPr algn="just"/>
            <a:r>
              <a:rPr lang="pt-BR" sz="2400" dirty="0" smtClean="0"/>
              <a:t>Custo total</a:t>
            </a:r>
            <a:r>
              <a:rPr lang="pt-BR" sz="2400" dirty="0"/>
              <a:t>: R$ </a:t>
            </a:r>
            <a:r>
              <a:rPr lang="pt-BR" sz="2400" dirty="0" smtClean="0"/>
              <a:t>5.671.198,30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333015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D3CAF002-39EA-4CF7-8778-B5025A32C5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692" y="5899852"/>
            <a:ext cx="1287308" cy="1306146"/>
          </a:xfrm>
          <a:prstGeom prst="ellipse">
            <a:avLst/>
          </a:prstGeom>
          <a:ln>
            <a:noFill/>
          </a:ln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350" y="5333231"/>
            <a:ext cx="2024799" cy="2054430"/>
          </a:xfrm>
          <a:prstGeom prst="ellipse">
            <a:avLst/>
          </a:prstGeom>
          <a:ln>
            <a:noFill/>
          </a:ln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6E099779-05BF-4FF6-99F7-D5E036F2B4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091" y="4703986"/>
            <a:ext cx="2614683" cy="2652946"/>
          </a:xfrm>
          <a:prstGeom prst="ellipse">
            <a:avLst/>
          </a:prstGeom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2700887" y="228074"/>
            <a:ext cx="6096000" cy="88178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altLang="pt-BR" dirty="0">
                <a:cs typeface="Arial" panose="020B0604020202020204" pitchFamily="34" charset="0"/>
              </a:rPr>
              <a:t>ESTADO DO MARANHÃO</a:t>
            </a:r>
          </a:p>
          <a:p>
            <a:pPr algn="ctr">
              <a:lnSpc>
                <a:spcPct val="95000"/>
              </a:lnSpc>
            </a:pPr>
            <a:r>
              <a:rPr lang="de-DE" altLang="pt-BR" dirty="0">
                <a:cs typeface="Arial" panose="020B0604020202020204" pitchFamily="34" charset="0"/>
              </a:rPr>
              <a:t>MINISTÉRIO PÚBLICO</a:t>
            </a:r>
          </a:p>
          <a:p>
            <a:pPr algn="ctr">
              <a:lnSpc>
                <a:spcPct val="95000"/>
              </a:lnSpc>
            </a:pPr>
            <a:r>
              <a:rPr lang="de-DE" altLang="pt-BR" dirty="0">
                <a:cs typeface="Arial" panose="020B0604020202020204" pitchFamily="34" charset="0"/>
              </a:rPr>
              <a:t>PROCURADORIA GERAL DE JUSTIÇA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581" b="25378"/>
          <a:stretch/>
        </p:blipFill>
        <p:spPr>
          <a:xfrm>
            <a:off x="395096" y="4189784"/>
            <a:ext cx="7364035" cy="2363140"/>
          </a:xfrm>
          <a:prstGeom prst="rect">
            <a:avLst/>
          </a:prstGeom>
          <a:ln w="88900" cap="sq" cmpd="thickThin">
            <a:solidFill>
              <a:srgbClr val="00206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838"/>
          <a:stretch/>
        </p:blipFill>
        <p:spPr>
          <a:xfrm>
            <a:off x="395096" y="1340844"/>
            <a:ext cx="3681659" cy="2606040"/>
          </a:xfrm>
          <a:prstGeom prst="rect">
            <a:avLst/>
          </a:prstGeom>
          <a:ln w="88900" cap="sq" cmpd="thickThin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1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368"/>
          <a:stretch/>
        </p:blipFill>
        <p:spPr>
          <a:xfrm>
            <a:off x="8055862" y="4189786"/>
            <a:ext cx="3682018" cy="2363138"/>
          </a:xfrm>
          <a:prstGeom prst="rect">
            <a:avLst/>
          </a:prstGeom>
          <a:ln w="88900" cap="sq" cmpd="thickThin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6" b="41167"/>
          <a:stretch/>
        </p:blipFill>
        <p:spPr>
          <a:xfrm>
            <a:off x="4373665" y="1352754"/>
            <a:ext cx="7364393" cy="2594130"/>
          </a:xfrm>
          <a:prstGeom prst="rect">
            <a:avLst/>
          </a:prstGeom>
          <a:ln w="88900" cap="sq" cmpd="thickThin">
            <a:solidFill>
              <a:srgbClr val="00206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8172" y="152314"/>
            <a:ext cx="1419225" cy="142875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180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Íon">
  <a:themeElements>
    <a:clrScheme name="Í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Í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Í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Override1.xml><?xml version="1.0" encoding="utf-8"?>
<a:themeOverride xmlns:a="http://schemas.openxmlformats.org/drawingml/2006/main">
  <a:clrScheme name="Íon">
    <a:dk1>
      <a:sysClr val="windowText" lastClr="000000"/>
    </a:dk1>
    <a:lt1>
      <a:sysClr val="window" lastClr="FFFFFF"/>
    </a:lt1>
    <a:dk2>
      <a:srgbClr val="1E5155"/>
    </a:dk2>
    <a:lt2>
      <a:srgbClr val="EBEBEB"/>
    </a:lt2>
    <a:accent1>
      <a:srgbClr val="B01513"/>
    </a:accent1>
    <a:accent2>
      <a:srgbClr val="EA6312"/>
    </a:accent2>
    <a:accent3>
      <a:srgbClr val="E6B729"/>
    </a:accent3>
    <a:accent4>
      <a:srgbClr val="6AAC90"/>
    </a:accent4>
    <a:accent5>
      <a:srgbClr val="54849A"/>
    </a:accent5>
    <a:accent6>
      <a:srgbClr val="9E5E9B"/>
    </a:accent6>
    <a:hlink>
      <a:srgbClr val="58C1BA"/>
    </a:hlink>
    <a:folHlink>
      <a:srgbClr val="9DFFCB"/>
    </a:folHlink>
  </a:clrScheme>
</a:themeOverride>
</file>

<file path=ppt/theme/themeOverride2.xml><?xml version="1.0" encoding="utf-8"?>
<a:themeOverride xmlns:a="http://schemas.openxmlformats.org/drawingml/2006/main">
  <a:clrScheme name="Íon">
    <a:dk1>
      <a:sysClr val="windowText" lastClr="000000"/>
    </a:dk1>
    <a:lt1>
      <a:sysClr val="window" lastClr="FFFFFF"/>
    </a:lt1>
    <a:dk2>
      <a:srgbClr val="1E5155"/>
    </a:dk2>
    <a:lt2>
      <a:srgbClr val="EBEBEB"/>
    </a:lt2>
    <a:accent1>
      <a:srgbClr val="B01513"/>
    </a:accent1>
    <a:accent2>
      <a:srgbClr val="EA6312"/>
    </a:accent2>
    <a:accent3>
      <a:srgbClr val="E6B729"/>
    </a:accent3>
    <a:accent4>
      <a:srgbClr val="6AAC90"/>
    </a:accent4>
    <a:accent5>
      <a:srgbClr val="54849A"/>
    </a:accent5>
    <a:accent6>
      <a:srgbClr val="9E5E9B"/>
    </a:accent6>
    <a:hlink>
      <a:srgbClr val="58C1BA"/>
    </a:hlink>
    <a:folHlink>
      <a:srgbClr val="9DFFCB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3029</TotalTime>
  <Words>1281</Words>
  <Application>Microsoft Office PowerPoint</Application>
  <PresentationFormat>Widescreen</PresentationFormat>
  <Paragraphs>201</Paragraphs>
  <Slides>34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34</vt:i4>
      </vt:variant>
    </vt:vector>
  </HeadingPairs>
  <TitlesOfParts>
    <vt:vector size="40" baseType="lpstr">
      <vt:lpstr>Arial</vt:lpstr>
      <vt:lpstr>Calibri</vt:lpstr>
      <vt:lpstr>Century Gothic</vt:lpstr>
      <vt:lpstr>Times New Roman</vt:lpstr>
      <vt:lpstr>Wingdings 3</vt:lpstr>
      <vt:lpstr>Íon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Carlos Augusto Gaspar de Sousa Junior</dc:creator>
  <cp:lastModifiedBy>Carlos Augusto Gaspar de Sousa Junior</cp:lastModifiedBy>
  <cp:revision>122</cp:revision>
  <dcterms:created xsi:type="dcterms:W3CDTF">2018-02-28T14:39:06Z</dcterms:created>
  <dcterms:modified xsi:type="dcterms:W3CDTF">2018-03-14T16:46:44Z</dcterms:modified>
</cp:coreProperties>
</file>